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98" r:id="rId3"/>
    <p:sldId id="311" r:id="rId4"/>
    <p:sldId id="473" r:id="rId5"/>
    <p:sldId id="423" r:id="rId6"/>
    <p:sldId id="474" r:id="rId7"/>
    <p:sldId id="374" r:id="rId8"/>
    <p:sldId id="476" r:id="rId9"/>
    <p:sldId id="458" r:id="rId10"/>
    <p:sldId id="460" r:id="rId11"/>
    <p:sldId id="477" r:id="rId12"/>
    <p:sldId id="478" r:id="rId13"/>
    <p:sldId id="479" r:id="rId14"/>
    <p:sldId id="480" r:id="rId15"/>
    <p:sldId id="427" r:id="rId16"/>
    <p:sldId id="481" r:id="rId17"/>
    <p:sldId id="482" r:id="rId18"/>
    <p:sldId id="483" r:id="rId19"/>
    <p:sldId id="484" r:id="rId20"/>
    <p:sldId id="257" r:id="rId21"/>
    <p:sldId id="258" r:id="rId22"/>
    <p:sldId id="259" r:id="rId23"/>
    <p:sldId id="260" r:id="rId24"/>
    <p:sldId id="261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87" d="100"/>
          <a:sy n="87" d="100"/>
        </p:scale>
        <p:origin x="234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67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09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85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7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17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94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56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92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3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49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96C9-95FF-4AA8-AA7E-ECCCCDE58F2C}" type="datetimeFigureOut">
              <a:rPr lang="hr-HR" smtClean="0"/>
              <a:t>11.7.2022.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69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278860/engleski-jezik/table-manners-you-must-or-mustnt-choose-correc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278862/engleski-jezik/food-whack-only-what-we-can-drin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5f6e5e0-66d6-4fa9-98a7-eb1063e7794d/assets/interactivity/self-check/index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genial.ly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ookwidgets.com/play/t:DUY4sU8M3nnAjfi-dbA7myoy5XRwkm5_Ik36iTOxtvpHVTNDR0c=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89695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35f6e5e0-66d6-4fa9-98a7-eb1063e7794d/assets/audio/38_lesson_16_-recipe_1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e-sfera.hr/dodatni-digitalni-sadrzaji/35f6e5e0-66d6-4fa9-98a7-eb1063e7794d/assets/audio/39_lesson_16_mike_and_ted_2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B20A762-46EE-439B-BBC9-A1AA1BE9D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8" y="927171"/>
            <a:ext cx="3307203" cy="440960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AABC19F-20AC-44C3-817D-0AB550E470EC}"/>
              </a:ext>
            </a:extLst>
          </p:cNvPr>
          <p:cNvSpPr txBox="1"/>
          <p:nvPr/>
        </p:nvSpPr>
        <p:spPr>
          <a:xfrm>
            <a:off x="4764410" y="2295535"/>
            <a:ext cx="6843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u="sng" dirty="0">
                <a:solidFill>
                  <a:srgbClr val="FF0000"/>
                </a:solidFill>
              </a:rPr>
              <a:t>UNIT 5 </a:t>
            </a:r>
            <a:br>
              <a:rPr lang="hr-HR" sz="4000" b="1" u="sng" dirty="0">
                <a:solidFill>
                  <a:srgbClr val="FF0000"/>
                </a:solidFill>
              </a:rPr>
            </a:br>
            <a:r>
              <a:rPr lang="hr-HR" sz="4000" b="1" u="sng" dirty="0">
                <a:solidFill>
                  <a:srgbClr val="FF0000"/>
                </a:solidFill>
              </a:rPr>
              <a:t>My home and healthy living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0333F66-C8B6-4273-844E-B19AC9BCB6A4}"/>
              </a:ext>
            </a:extLst>
          </p:cNvPr>
          <p:cNvSpPr txBox="1"/>
          <p:nvPr/>
        </p:nvSpPr>
        <p:spPr>
          <a:xfrm>
            <a:off x="4764410" y="3429000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dirty="0" err="1"/>
              <a:t>Yummy</a:t>
            </a:r>
            <a:endParaRPr lang="hr-HR" sz="4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242527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" y="4052"/>
            <a:ext cx="5100279" cy="681450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0" y="656821"/>
            <a:ext cx="4372483" cy="387495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108620" y="39443"/>
            <a:ext cx="7060101" cy="633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Correct these wrong sentences. 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1 It’s mum’s birthday today.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2 Mike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Ted are </a:t>
            </a:r>
            <a:r>
              <a:rPr lang="hr-HR" sz="2000" b="1" dirty="0" err="1">
                <a:solidFill>
                  <a:srgbClr val="FF0000"/>
                </a:solidFill>
              </a:rPr>
              <a:t>making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brownies</a:t>
            </a:r>
            <a:r>
              <a:rPr lang="hr-HR" sz="2000" b="1" dirty="0">
                <a:solidFill>
                  <a:srgbClr val="FF0000"/>
                </a:solidFill>
              </a:rPr>
              <a:t> to </a:t>
            </a:r>
            <a:r>
              <a:rPr lang="hr-HR" sz="2000" b="1" dirty="0" err="1">
                <a:solidFill>
                  <a:srgbClr val="FF0000"/>
                </a:solidFill>
              </a:rPr>
              <a:t>surprise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their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mum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3 </a:t>
            </a:r>
            <a:r>
              <a:rPr lang="hr-HR" sz="2000" b="1" dirty="0" err="1">
                <a:solidFill>
                  <a:srgbClr val="FF0000"/>
                </a:solidFill>
              </a:rPr>
              <a:t>They</a:t>
            </a:r>
            <a:r>
              <a:rPr lang="hr-HR" sz="2000" b="1" dirty="0">
                <a:solidFill>
                  <a:srgbClr val="FF0000"/>
                </a:solidFill>
              </a:rPr>
              <a:t> are </a:t>
            </a:r>
            <a:r>
              <a:rPr lang="hr-HR" sz="2000" b="1" dirty="0" err="1">
                <a:solidFill>
                  <a:srgbClr val="FF0000"/>
                </a:solidFill>
              </a:rPr>
              <a:t>making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Brownies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4 </a:t>
            </a:r>
            <a:r>
              <a:rPr lang="hr-HR" sz="2000" b="1" dirty="0" err="1">
                <a:solidFill>
                  <a:srgbClr val="FF0000"/>
                </a:solidFill>
              </a:rPr>
              <a:t>They</a:t>
            </a:r>
            <a:r>
              <a:rPr lang="hr-HR" sz="2000" b="1" dirty="0">
                <a:solidFill>
                  <a:srgbClr val="FF0000"/>
                </a:solidFill>
              </a:rPr>
              <a:t> mix </a:t>
            </a:r>
            <a:r>
              <a:rPr lang="en-US" sz="2000" b="1" dirty="0">
                <a:solidFill>
                  <a:srgbClr val="FF0000"/>
                </a:solidFill>
              </a:rPr>
              <a:t>1 egg,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4 cups of butter, half a cup of sugar,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2 squares of chocolate and 6 cups of flour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5 </a:t>
            </a:r>
            <a:r>
              <a:rPr lang="hr-HR" sz="2000" b="1" dirty="0" err="1">
                <a:solidFill>
                  <a:srgbClr val="FF0000"/>
                </a:solidFill>
              </a:rPr>
              <a:t>They</a:t>
            </a:r>
            <a:r>
              <a:rPr lang="hr-HR" sz="2000" b="1" dirty="0">
                <a:solidFill>
                  <a:srgbClr val="FF0000"/>
                </a:solidFill>
              </a:rPr>
              <a:t> bake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cake for 60 </a:t>
            </a:r>
            <a:r>
              <a:rPr lang="hr-HR" sz="2000" b="1" dirty="0" err="1">
                <a:solidFill>
                  <a:srgbClr val="FF0000"/>
                </a:solidFill>
              </a:rPr>
              <a:t>minutes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6 </a:t>
            </a:r>
            <a:r>
              <a:rPr lang="hr-HR" sz="2000" b="1" dirty="0" err="1">
                <a:solidFill>
                  <a:srgbClr val="FF0000"/>
                </a:solidFill>
              </a:rPr>
              <a:t>Their</a:t>
            </a:r>
            <a:r>
              <a:rPr lang="hr-HR" sz="2000" b="1" dirty="0">
                <a:solidFill>
                  <a:srgbClr val="FF0000"/>
                </a:solidFill>
              </a:rPr>
              <a:t> cake </a:t>
            </a:r>
            <a:r>
              <a:rPr lang="hr-HR" sz="2000" b="1" dirty="0" err="1">
                <a:solidFill>
                  <a:srgbClr val="FF0000"/>
                </a:solidFill>
              </a:rPr>
              <a:t>looks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like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old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shoe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7 Mum thinks this is a really nice surprise.</a:t>
            </a:r>
          </a:p>
          <a:p>
            <a:pPr algn="l"/>
            <a:r>
              <a:rPr lang="hr-HR" sz="2000" b="1" dirty="0">
                <a:solidFill>
                  <a:srgbClr val="FF0000"/>
                </a:solidFill>
              </a:rPr>
              <a:t>8 </a:t>
            </a:r>
            <a:r>
              <a:rPr lang="hr-HR" sz="2000" b="1" dirty="0" err="1">
                <a:solidFill>
                  <a:srgbClr val="FF0000"/>
                </a:solidFill>
              </a:rPr>
              <a:t>Mike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and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Ted</a:t>
            </a:r>
            <a:r>
              <a:rPr lang="hr-HR" sz="2000" b="1" dirty="0">
                <a:solidFill>
                  <a:srgbClr val="FF0000"/>
                </a:solidFill>
              </a:rPr>
              <a:t> must </a:t>
            </a:r>
            <a:r>
              <a:rPr lang="hr-HR" sz="2000" b="1" dirty="0" err="1">
                <a:solidFill>
                  <a:srgbClr val="FF0000"/>
                </a:solidFill>
              </a:rPr>
              <a:t>clean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kitchen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before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the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guests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b="1" dirty="0" err="1">
                <a:solidFill>
                  <a:srgbClr val="FF0000"/>
                </a:solidFill>
              </a:rPr>
              <a:t>arrive</a:t>
            </a:r>
            <a:r>
              <a:rPr lang="hr-HR" sz="2000" b="1" dirty="0">
                <a:solidFill>
                  <a:srgbClr val="FF0000"/>
                </a:solidFill>
              </a:rPr>
              <a:t>.</a:t>
            </a:r>
          </a:p>
          <a:p>
            <a:pPr algn="l"/>
            <a:endParaRPr lang="hr-HR" sz="2000" i="1" dirty="0"/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AC2EC3DE-0A84-492E-B34D-E851B80EB57C}"/>
              </a:ext>
            </a:extLst>
          </p:cNvPr>
          <p:cNvSpPr txBox="1">
            <a:spLocks/>
          </p:cNvSpPr>
          <p:nvPr/>
        </p:nvSpPr>
        <p:spPr>
          <a:xfrm>
            <a:off x="5118299" y="4531778"/>
            <a:ext cx="7073701" cy="1752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Have you got a similar anecdote?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78A866B2-780A-411D-9D50-636A319FEE43}"/>
              </a:ext>
            </a:extLst>
          </p:cNvPr>
          <p:cNvSpPr txBox="1">
            <a:spLocks/>
          </p:cNvSpPr>
          <p:nvPr/>
        </p:nvSpPr>
        <p:spPr>
          <a:xfrm>
            <a:off x="5118299" y="5352289"/>
            <a:ext cx="7073701" cy="1752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Circle!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61C455-5CFE-4477-9496-09AD56B8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578" y="4667463"/>
            <a:ext cx="3495675" cy="20669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4" descr="Vidi izvornu sliku">
            <a:extLst>
              <a:ext uri="{FF2B5EF4-FFF2-40B4-BE49-F238E27FC236}">
                <a16:creationId xmlns:a16="http://schemas.microsoft.com/office/drawing/2014/main" id="{718284CA-3049-4F7C-AB2E-880E4272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15" y="6118613"/>
            <a:ext cx="614610" cy="41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 build="p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2716"/>
            <a:ext cx="5111341" cy="685256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88.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8576" y="1504934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What are the missing letters?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" y="2212306"/>
            <a:ext cx="11851075" cy="35274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83F79F93-594D-41F4-9474-3EF847EB5322}"/>
              </a:ext>
            </a:extLst>
          </p:cNvPr>
          <p:cNvSpPr txBox="1">
            <a:spLocks/>
          </p:cNvSpPr>
          <p:nvPr/>
        </p:nvSpPr>
        <p:spPr>
          <a:xfrm>
            <a:off x="2867334" y="287244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irthda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14D65085-1C41-4A8B-93A7-1D9317923A75}"/>
              </a:ext>
            </a:extLst>
          </p:cNvPr>
          <p:cNvSpPr txBox="1">
            <a:spLocks/>
          </p:cNvSpPr>
          <p:nvPr/>
        </p:nvSpPr>
        <p:spPr>
          <a:xfrm>
            <a:off x="9008410" y="287244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ak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49AB51E3-8D24-4C34-AFF5-07D98662C344}"/>
              </a:ext>
            </a:extLst>
          </p:cNvPr>
          <p:cNvSpPr txBox="1">
            <a:spLocks/>
          </p:cNvSpPr>
          <p:nvPr/>
        </p:nvSpPr>
        <p:spPr>
          <a:xfrm>
            <a:off x="3522009" y="3333383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rownie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1A494B88-A2E2-449B-9294-016B1E489D18}"/>
              </a:ext>
            </a:extLst>
          </p:cNvPr>
          <p:cNvSpPr txBox="1">
            <a:spLocks/>
          </p:cNvSpPr>
          <p:nvPr/>
        </p:nvSpPr>
        <p:spPr>
          <a:xfrm>
            <a:off x="4923700" y="3842979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utte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0AA794E8-2C81-4A16-9CEE-52EBB34FAE31}"/>
              </a:ext>
            </a:extLst>
          </p:cNvPr>
          <p:cNvSpPr txBox="1">
            <a:spLocks/>
          </p:cNvSpPr>
          <p:nvPr/>
        </p:nvSpPr>
        <p:spPr>
          <a:xfrm>
            <a:off x="7581400" y="3861116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uga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665A10AB-A914-4DC2-BB8F-1BB97F96F426}"/>
              </a:ext>
            </a:extLst>
          </p:cNvPr>
          <p:cNvSpPr txBox="1">
            <a:spLocks/>
          </p:cNvSpPr>
          <p:nvPr/>
        </p:nvSpPr>
        <p:spPr>
          <a:xfrm>
            <a:off x="10119695" y="3861116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hocolat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A28DC100-E1C3-4152-8A10-7C103028550B}"/>
              </a:ext>
            </a:extLst>
          </p:cNvPr>
          <p:cNvSpPr txBox="1">
            <a:spLocks/>
          </p:cNvSpPr>
          <p:nvPr/>
        </p:nvSpPr>
        <p:spPr>
          <a:xfrm>
            <a:off x="2275223" y="4330221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lou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7AE8A9E5-199D-4741-8AF1-33CF17882D5A}"/>
              </a:ext>
            </a:extLst>
          </p:cNvPr>
          <p:cNvSpPr txBox="1">
            <a:spLocks/>
          </p:cNvSpPr>
          <p:nvPr/>
        </p:nvSpPr>
        <p:spPr>
          <a:xfrm>
            <a:off x="7581399" y="4302678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inute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7AAC7B5E-CE9D-4D24-8D35-0DC3F2FAE7A3}"/>
              </a:ext>
            </a:extLst>
          </p:cNvPr>
          <p:cNvSpPr txBox="1">
            <a:spLocks/>
          </p:cNvSpPr>
          <p:nvPr/>
        </p:nvSpPr>
        <p:spPr>
          <a:xfrm>
            <a:off x="1886393" y="476121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ho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78CEC0DC-DCC6-4B58-9AEA-547E4BBBA8A2}"/>
              </a:ext>
            </a:extLst>
          </p:cNvPr>
          <p:cNvSpPr txBox="1">
            <a:spLocks/>
          </p:cNvSpPr>
          <p:nvPr/>
        </p:nvSpPr>
        <p:spPr>
          <a:xfrm>
            <a:off x="7369693" y="4761950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urpris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4AF116AD-E1FB-4C93-8299-9D8304C74CF9}"/>
              </a:ext>
            </a:extLst>
          </p:cNvPr>
          <p:cNvSpPr txBox="1">
            <a:spLocks/>
          </p:cNvSpPr>
          <p:nvPr/>
        </p:nvSpPr>
        <p:spPr>
          <a:xfrm>
            <a:off x="10119694" y="476121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itche</a:t>
            </a:r>
            <a:endParaRPr lang="hr-HR" sz="3600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85BAA62A-D7A5-4229-A05A-0DB2177919BD}"/>
              </a:ext>
            </a:extLst>
          </p:cNvPr>
          <p:cNvSpPr txBox="1">
            <a:spLocks/>
          </p:cNvSpPr>
          <p:nvPr/>
        </p:nvSpPr>
        <p:spPr>
          <a:xfrm>
            <a:off x="5281803" y="5228310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3600" dirty="0" err="1">
                <a:solidFill>
                  <a:srgbClr val="FF0000"/>
                </a:solidFill>
              </a:rPr>
              <a:t>uest</a:t>
            </a:r>
            <a:endParaRPr lang="hr-H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92.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0E9AED83-5BC7-4289-BCB1-90BB4F615C9B}"/>
              </a:ext>
            </a:extLst>
          </p:cNvPr>
          <p:cNvSpPr txBox="1">
            <a:spLocks/>
          </p:cNvSpPr>
          <p:nvPr/>
        </p:nvSpPr>
        <p:spPr>
          <a:xfrm>
            <a:off x="-1" y="1751527"/>
            <a:ext cx="4971245" cy="510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Pronađi ove rečenice u tekstu i nadopuni ih!</a:t>
            </a:r>
          </a:p>
          <a:p>
            <a:pPr marL="0" indent="0">
              <a:buNone/>
            </a:pPr>
            <a:r>
              <a:rPr lang="en-US" sz="2000" b="1" dirty="0"/>
              <a:t>We __</a:t>
            </a:r>
            <a:r>
              <a:rPr lang="hr-HR" sz="2000" b="1" dirty="0"/>
              <a:t>________</a:t>
            </a:r>
            <a:r>
              <a:rPr lang="en-US" sz="2000" b="1" dirty="0"/>
              <a:t>___ do something to surprise her.</a:t>
            </a:r>
          </a:p>
          <a:p>
            <a:pPr marL="0" indent="0">
              <a:buNone/>
            </a:pPr>
            <a:r>
              <a:rPr lang="en-US" sz="2000" b="1" dirty="0"/>
              <a:t>We ___</a:t>
            </a:r>
            <a:r>
              <a:rPr lang="hr-HR" sz="2000" b="1" dirty="0"/>
              <a:t>_______</a:t>
            </a:r>
            <a:r>
              <a:rPr lang="en-US" sz="2000" b="1" dirty="0"/>
              <a:t>__ put in any salt.</a:t>
            </a:r>
            <a:endParaRPr lang="hr-HR" sz="2000" b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F8D935C-71A6-4D8C-9383-2397993A9F82}"/>
              </a:ext>
            </a:extLst>
          </p:cNvPr>
          <p:cNvSpPr txBox="1">
            <a:spLocks/>
          </p:cNvSpPr>
          <p:nvPr/>
        </p:nvSpPr>
        <p:spPr>
          <a:xfrm>
            <a:off x="607893" y="2125431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D46B0D09-E28B-4DFD-B633-8826E347EED4}"/>
              </a:ext>
            </a:extLst>
          </p:cNvPr>
          <p:cNvSpPr txBox="1">
            <a:spLocks/>
          </p:cNvSpPr>
          <p:nvPr/>
        </p:nvSpPr>
        <p:spPr>
          <a:xfrm>
            <a:off x="607893" y="2767078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>
                <a:solidFill>
                  <a:srgbClr val="FF0000"/>
                </a:solidFill>
              </a:rPr>
              <a:t>MUSTN’T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2"/>
            <a:ext cx="5131763" cy="683435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9" y="2658261"/>
            <a:ext cx="11788161" cy="29501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7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" y="8171"/>
            <a:ext cx="5155055" cy="686320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2" y="1778616"/>
            <a:ext cx="11385492" cy="287358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170865" y="162942"/>
            <a:ext cx="7005325" cy="6532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Complete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hr-HR" sz="2000" b="1" dirty="0"/>
              <a:t>. Use: must </a:t>
            </a:r>
            <a:r>
              <a:rPr lang="hr-HR" sz="2000" b="1" dirty="0" err="1"/>
              <a:t>or</a:t>
            </a:r>
            <a:r>
              <a:rPr lang="hr-HR" sz="2000" b="1" dirty="0"/>
              <a:t> </a:t>
            </a:r>
            <a:r>
              <a:rPr lang="hr-HR" sz="2000" b="1" dirty="0" err="1"/>
              <a:t>mustn’t</a:t>
            </a:r>
            <a:r>
              <a:rPr lang="hr-HR" sz="2000" b="1" dirty="0"/>
              <a:t>. </a:t>
            </a:r>
            <a:r>
              <a:rPr lang="hr-HR" sz="2000" i="1" dirty="0"/>
              <a:t>Pogledaj rečenice koje se nalaze u 2. zadatku ispod naslova </a:t>
            </a:r>
            <a:r>
              <a:rPr lang="hr-HR" sz="2000" b="1" dirty="0"/>
              <a:t>Table </a:t>
            </a:r>
            <a:r>
              <a:rPr lang="hr-HR" sz="2000" b="1" dirty="0" err="1"/>
              <a:t>manners</a:t>
            </a:r>
            <a:r>
              <a:rPr lang="hr-HR" sz="2000" b="1" dirty="0"/>
              <a:t> </a:t>
            </a:r>
            <a:r>
              <a:rPr lang="hr-HR" sz="2000" i="1" dirty="0"/>
              <a:t>(ponašanje za stolom)! Što od ovoga moramo, a što nikako ne smijemo ili ne bismo trebali napraviti za stolom? Pročitaj rečenice i nadopuni sa MUST ili MUSTN'T!</a:t>
            </a:r>
            <a:endParaRPr lang="hr-HR" sz="2000" b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FF4B687-A1EC-4EF3-A1CA-7E2B15477B8F}"/>
              </a:ext>
            </a:extLst>
          </p:cNvPr>
          <p:cNvSpPr txBox="1">
            <a:spLocks/>
          </p:cNvSpPr>
          <p:nvPr/>
        </p:nvSpPr>
        <p:spPr>
          <a:xfrm>
            <a:off x="5170865" y="5351843"/>
            <a:ext cx="6806669" cy="2364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Kada si napisao rečenice u svoj udžbenik možeš riješiti i aktivnost na sljedećoj poveznici: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https://wordwall.net/resource/278860/engleski-jezik/table-manners-you-must-or-mustnt-choose-correct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br>
              <a:rPr lang="hr-HR" sz="2000" i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13AC45E1-1889-407C-AE16-C3E938CD97D2}"/>
              </a:ext>
            </a:extLst>
          </p:cNvPr>
          <p:cNvSpPr txBox="1">
            <a:spLocks/>
          </p:cNvSpPr>
          <p:nvPr/>
        </p:nvSpPr>
        <p:spPr>
          <a:xfrm>
            <a:off x="2100803" y="2782331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mustn’t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7A950DB-7015-45C3-AE05-FE6C68BA517E}"/>
              </a:ext>
            </a:extLst>
          </p:cNvPr>
          <p:cNvSpPr txBox="1">
            <a:spLocks/>
          </p:cNvSpPr>
          <p:nvPr/>
        </p:nvSpPr>
        <p:spPr>
          <a:xfrm>
            <a:off x="2178011" y="3053100"/>
            <a:ext cx="1919968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64A32FB-6141-4EFC-8F73-689FBC6EDBFF}"/>
              </a:ext>
            </a:extLst>
          </p:cNvPr>
          <p:cNvSpPr txBox="1">
            <a:spLocks/>
          </p:cNvSpPr>
          <p:nvPr/>
        </p:nvSpPr>
        <p:spPr>
          <a:xfrm>
            <a:off x="2100564" y="3396604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mustn’t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A45331CE-D7F9-481D-A536-4AF4B944FC93}"/>
              </a:ext>
            </a:extLst>
          </p:cNvPr>
          <p:cNvSpPr txBox="1">
            <a:spLocks/>
          </p:cNvSpPr>
          <p:nvPr/>
        </p:nvSpPr>
        <p:spPr>
          <a:xfrm>
            <a:off x="2091305" y="3966629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mustn’t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DFBCB55-AD6E-4BA8-A450-A252CD459977}"/>
              </a:ext>
            </a:extLst>
          </p:cNvPr>
          <p:cNvSpPr txBox="1">
            <a:spLocks/>
          </p:cNvSpPr>
          <p:nvPr/>
        </p:nvSpPr>
        <p:spPr>
          <a:xfrm>
            <a:off x="7402194" y="2733095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mustn’t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27C7E2CE-3AF9-42EF-AE5E-07E5BD5C3469}"/>
              </a:ext>
            </a:extLst>
          </p:cNvPr>
          <p:cNvSpPr txBox="1">
            <a:spLocks/>
          </p:cNvSpPr>
          <p:nvPr/>
        </p:nvSpPr>
        <p:spPr>
          <a:xfrm>
            <a:off x="7402194" y="3068449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6304E51E-ED22-45C6-AA45-1EC18856F85D}"/>
              </a:ext>
            </a:extLst>
          </p:cNvPr>
          <p:cNvSpPr txBox="1">
            <a:spLocks/>
          </p:cNvSpPr>
          <p:nvPr/>
        </p:nvSpPr>
        <p:spPr>
          <a:xfrm>
            <a:off x="7402194" y="3403803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mustn’t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ADDB7CE3-D267-4282-A082-A66526824EE0}"/>
              </a:ext>
            </a:extLst>
          </p:cNvPr>
          <p:cNvSpPr txBox="1">
            <a:spLocks/>
          </p:cNvSpPr>
          <p:nvPr/>
        </p:nvSpPr>
        <p:spPr>
          <a:xfrm>
            <a:off x="7415073" y="3984034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6251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2716"/>
            <a:ext cx="5111341" cy="685256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88.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9800625" y="1"/>
            <a:ext cx="2238150" cy="6855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this quiz and find out how healthy is your diet?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5433"/>
            <a:ext cx="9511410" cy="685256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52C6CA7-6CB9-4E2F-96A1-FB800A41A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1556"/>
            <a:ext cx="9511410" cy="391024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" y="5324"/>
            <a:ext cx="5127476" cy="684735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442062" y="1552509"/>
            <a:ext cx="3616380" cy="2198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Give</a:t>
            </a:r>
            <a:r>
              <a:rPr lang="hr-HR" sz="2000" b="1" dirty="0"/>
              <a:t> </a:t>
            </a:r>
            <a:r>
              <a:rPr lang="hr-HR" sz="2000" b="1" dirty="0" err="1"/>
              <a:t>advice</a:t>
            </a:r>
            <a:r>
              <a:rPr lang="hr-HR" sz="2000" b="1" dirty="0"/>
              <a:t> to </a:t>
            </a:r>
            <a:r>
              <a:rPr lang="hr-HR" sz="2000" b="1" dirty="0" err="1"/>
              <a:t>someone</a:t>
            </a:r>
            <a:r>
              <a:rPr lang="hr-HR" sz="2000" b="1" dirty="0"/>
              <a:t> </a:t>
            </a:r>
            <a:r>
              <a:rPr lang="hr-HR" sz="2000" b="1" dirty="0" err="1"/>
              <a:t>whose</a:t>
            </a:r>
            <a:r>
              <a:rPr lang="hr-HR" sz="2000" b="1" dirty="0"/>
              <a:t> </a:t>
            </a:r>
            <a:r>
              <a:rPr lang="hr-HR" sz="2000" b="1" dirty="0" err="1"/>
              <a:t>score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0-8. Use MUST or MUSTN’T.</a:t>
            </a:r>
            <a:r>
              <a:rPr lang="hr-HR" sz="2000" i="1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8" y="544976"/>
            <a:ext cx="8174902" cy="40012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4108CBE-3820-4A4A-B59A-43826ABBEB86}"/>
              </a:ext>
            </a:extLst>
          </p:cNvPr>
          <p:cNvSpPr txBox="1">
            <a:spLocks/>
          </p:cNvSpPr>
          <p:nvPr/>
        </p:nvSpPr>
        <p:spPr>
          <a:xfrm>
            <a:off x="1308990" y="1121644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D0032B70-8DC6-4B5E-A0E3-A212F1A46DA8}"/>
              </a:ext>
            </a:extLst>
          </p:cNvPr>
          <p:cNvSpPr txBox="1">
            <a:spLocks/>
          </p:cNvSpPr>
          <p:nvPr/>
        </p:nvSpPr>
        <p:spPr>
          <a:xfrm>
            <a:off x="1308989" y="1552509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CAEC34FA-EBDB-407D-9179-F7B3F586D911}"/>
              </a:ext>
            </a:extLst>
          </p:cNvPr>
          <p:cNvSpPr txBox="1">
            <a:spLocks/>
          </p:cNvSpPr>
          <p:nvPr/>
        </p:nvSpPr>
        <p:spPr>
          <a:xfrm>
            <a:off x="1308989" y="1983374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62D203AA-6B09-4747-B8B6-E1B21BCDE263}"/>
              </a:ext>
            </a:extLst>
          </p:cNvPr>
          <p:cNvSpPr txBox="1">
            <a:spLocks/>
          </p:cNvSpPr>
          <p:nvPr/>
        </p:nvSpPr>
        <p:spPr>
          <a:xfrm>
            <a:off x="1308989" y="2396057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8A89D4F9-48DA-4C34-9A2D-B4770770EF91}"/>
              </a:ext>
            </a:extLst>
          </p:cNvPr>
          <p:cNvSpPr txBox="1">
            <a:spLocks/>
          </p:cNvSpPr>
          <p:nvPr/>
        </p:nvSpPr>
        <p:spPr>
          <a:xfrm>
            <a:off x="1308989" y="2808740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B123B59E-9892-42AE-B03F-256B468A0D8A}"/>
              </a:ext>
            </a:extLst>
          </p:cNvPr>
          <p:cNvSpPr txBox="1">
            <a:spLocks/>
          </p:cNvSpPr>
          <p:nvPr/>
        </p:nvSpPr>
        <p:spPr>
          <a:xfrm>
            <a:off x="1308988" y="3219124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194DF461-8E46-45FA-AED4-B6BA4707D6F2}"/>
              </a:ext>
            </a:extLst>
          </p:cNvPr>
          <p:cNvSpPr txBox="1">
            <a:spLocks/>
          </p:cNvSpPr>
          <p:nvPr/>
        </p:nvSpPr>
        <p:spPr>
          <a:xfrm>
            <a:off x="1308987" y="3654183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AC249E1D-8078-4D2A-B372-6A0AECAEA6AE}"/>
              </a:ext>
            </a:extLst>
          </p:cNvPr>
          <p:cNvSpPr txBox="1">
            <a:spLocks/>
          </p:cNvSpPr>
          <p:nvPr/>
        </p:nvSpPr>
        <p:spPr>
          <a:xfrm>
            <a:off x="1308987" y="406267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MUST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CE4493C-80F4-4623-9BC4-F42DF083A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73" y="4880566"/>
            <a:ext cx="3629025" cy="19812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43927CD-BC7D-4B43-B882-7E4C33570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360" y="4880566"/>
            <a:ext cx="3467100" cy="20383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2E5B2445-EF68-4E83-89F5-CBD8BF7D3F18}"/>
              </a:ext>
            </a:extLst>
          </p:cNvPr>
          <p:cNvSpPr txBox="1">
            <a:spLocks/>
          </p:cNvSpPr>
          <p:nvPr/>
        </p:nvSpPr>
        <p:spPr>
          <a:xfrm>
            <a:off x="8442062" y="4880566"/>
            <a:ext cx="3616380" cy="2198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1801B59C-F965-4BFA-8868-B083A9C62F15}"/>
              </a:ext>
            </a:extLst>
          </p:cNvPr>
          <p:cNvSpPr txBox="1">
            <a:spLocks/>
          </p:cNvSpPr>
          <p:nvPr/>
        </p:nvSpPr>
        <p:spPr>
          <a:xfrm>
            <a:off x="2942052" y="6073855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bones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438BD5E4-06F9-4CD2-B508-2F4A2ECB7F1A}"/>
              </a:ext>
            </a:extLst>
          </p:cNvPr>
          <p:cNvSpPr txBox="1">
            <a:spLocks/>
          </p:cNvSpPr>
          <p:nvPr/>
        </p:nvSpPr>
        <p:spPr>
          <a:xfrm>
            <a:off x="6947412" y="5880704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eggs</a:t>
            </a:r>
            <a:endParaRPr lang="hr-H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20" grpId="0" build="p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Go</a:t>
            </a:r>
            <a:r>
              <a:rPr lang="hr-HR" sz="2000" b="1" dirty="0"/>
              <a:t> </a:t>
            </a:r>
            <a:r>
              <a:rPr lang="hr-HR" sz="2000" b="1" dirty="0" err="1"/>
              <a:t>back</a:t>
            </a:r>
            <a:r>
              <a:rPr lang="hr-HR" sz="2000" b="1" dirty="0"/>
              <a:t> to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92.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651272" y="76585"/>
            <a:ext cx="3540728" cy="110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Complete the mind map with the missing words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6"/>
            <a:ext cx="5131763" cy="683435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02" y="35390"/>
            <a:ext cx="7210926" cy="68343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AE70672F-CE90-4DAE-B851-A43169DC992F}"/>
              </a:ext>
            </a:extLst>
          </p:cNvPr>
          <p:cNvSpPr txBox="1">
            <a:spLocks/>
          </p:cNvSpPr>
          <p:nvPr/>
        </p:nvSpPr>
        <p:spPr>
          <a:xfrm>
            <a:off x="1899995" y="203357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hot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D2AA44A-46E3-42B5-855C-C6BFC7422344}"/>
              </a:ext>
            </a:extLst>
          </p:cNvPr>
          <p:cNvSpPr txBox="1">
            <a:spLocks/>
          </p:cNvSpPr>
          <p:nvPr/>
        </p:nvSpPr>
        <p:spPr>
          <a:xfrm>
            <a:off x="3684319" y="1919089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fast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3AC233FA-20AE-4D05-8FB3-44965ABDDCC0}"/>
              </a:ext>
            </a:extLst>
          </p:cNvPr>
          <p:cNvSpPr txBox="1">
            <a:spLocks/>
          </p:cNvSpPr>
          <p:nvPr/>
        </p:nvSpPr>
        <p:spPr>
          <a:xfrm>
            <a:off x="5555039" y="1919089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sweet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22D72D3-5913-41D5-8F6C-93DF37AD16CB}"/>
              </a:ext>
            </a:extLst>
          </p:cNvPr>
          <p:cNvSpPr txBox="1">
            <a:spLocks/>
          </p:cNvSpPr>
          <p:nvPr/>
        </p:nvSpPr>
        <p:spPr>
          <a:xfrm>
            <a:off x="7523980" y="2033572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cold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B07FB240-85A7-4A25-B853-07B873873681}"/>
              </a:ext>
            </a:extLst>
          </p:cNvPr>
          <p:cNvSpPr txBox="1">
            <a:spLocks/>
          </p:cNvSpPr>
          <p:nvPr/>
        </p:nvSpPr>
        <p:spPr>
          <a:xfrm>
            <a:off x="2734253" y="3678240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vegetables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2888555F-EE0A-4AA1-B585-32B77310212B}"/>
              </a:ext>
            </a:extLst>
          </p:cNvPr>
          <p:cNvSpPr txBox="1">
            <a:spLocks/>
          </p:cNvSpPr>
          <p:nvPr/>
        </p:nvSpPr>
        <p:spPr>
          <a:xfrm>
            <a:off x="6568174" y="3678377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fruit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3A4F0B41-DAB3-48A6-A751-C7038D132CC8}"/>
              </a:ext>
            </a:extLst>
          </p:cNvPr>
          <p:cNvSpPr txBox="1">
            <a:spLocks/>
          </p:cNvSpPr>
          <p:nvPr/>
        </p:nvSpPr>
        <p:spPr>
          <a:xfrm>
            <a:off x="3373905" y="5989856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juice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283329AC-ADC0-4676-B21E-F1DBE579ED60}"/>
              </a:ext>
            </a:extLst>
          </p:cNvPr>
          <p:cNvSpPr txBox="1">
            <a:spLocks/>
          </p:cNvSpPr>
          <p:nvPr/>
        </p:nvSpPr>
        <p:spPr>
          <a:xfrm>
            <a:off x="6052711" y="6004577"/>
            <a:ext cx="27220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coffee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057F6D00-9AF6-407B-B500-FD4B199C14D7}"/>
              </a:ext>
            </a:extLst>
          </p:cNvPr>
          <p:cNvSpPr txBox="1">
            <a:spLocks/>
          </p:cNvSpPr>
          <p:nvPr/>
        </p:nvSpPr>
        <p:spPr>
          <a:xfrm>
            <a:off x="8651272" y="1227737"/>
            <a:ext cx="3326262" cy="6488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Practice here: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https://wordwall.net/resource/278862/engleski-jezik/food-whack-only-what-we-can-drink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5045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uiExpan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"/>
            <a:ext cx="5115468" cy="684735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3682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7861748" y="-12880"/>
            <a:ext cx="4196694" cy="700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What’s wrong? Rewrite the menus.</a:t>
            </a:r>
            <a:r>
              <a:rPr lang="hr-HR" sz="2000" b="1" dirty="0"/>
              <a:t> </a:t>
            </a:r>
            <a:r>
              <a:rPr lang="en-US" sz="2000" b="1" dirty="0"/>
              <a:t>Name at least three things you can eat</a:t>
            </a:r>
            <a:r>
              <a:rPr lang="hr-HR" sz="2000" b="1" dirty="0"/>
              <a:t> </a:t>
            </a:r>
            <a:r>
              <a:rPr lang="en-US" sz="2000" b="1" dirty="0"/>
              <a:t>for supper</a:t>
            </a:r>
            <a:r>
              <a:rPr lang="hr-HR" sz="2000" b="1" dirty="0"/>
              <a:t>.</a:t>
            </a:r>
            <a:r>
              <a:rPr lang="hr-HR" sz="2000" i="1" dirty="0"/>
              <a:t> </a:t>
            </a:r>
          </a:p>
          <a:p>
            <a:pPr marL="0" indent="0">
              <a:buNone/>
            </a:pPr>
            <a:r>
              <a:rPr lang="hr-HR" sz="2000" i="1" dirty="0"/>
              <a:t>Practice here: </a:t>
            </a:r>
            <a:r>
              <a:rPr lang="hr-HR" sz="2000" i="1" dirty="0">
                <a:hlinkClick r:id="rId3"/>
              </a:rPr>
              <a:t>https://www.e-sfera.hr/dodatni-digitalni-sadrzaji/35f6e5e0-66d6-4fa9-98a7-eb1063e7794d/assets/interactivity/self-check/index.html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about you? </a:t>
            </a:r>
            <a:br>
              <a:rPr lang="hr-HR" sz="2000" i="1" dirty="0"/>
            </a:br>
            <a:r>
              <a:rPr lang="hr-HR" sz="2000" i="1" dirty="0"/>
              <a:t>Write about yourself:</a:t>
            </a:r>
            <a:br>
              <a:rPr lang="hr-HR" sz="2000" i="1" dirty="0"/>
            </a:br>
            <a:r>
              <a:rPr lang="en-US" sz="2000" b="1" dirty="0"/>
              <a:t>For breakfast I usually have… </a:t>
            </a:r>
            <a:br>
              <a:rPr lang="hr-HR" sz="2000" b="1" dirty="0"/>
            </a:br>
            <a:r>
              <a:rPr lang="en-US" sz="2000" b="1" dirty="0"/>
              <a:t>For lunch/dinner I usually… </a:t>
            </a:r>
            <a:br>
              <a:rPr lang="hr-HR" sz="2000" b="1" dirty="0"/>
            </a:br>
            <a:r>
              <a:rPr lang="en-US" sz="2000" b="1" dirty="0"/>
              <a:t>For a snack I usually…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For supper I usually…</a:t>
            </a:r>
            <a:endParaRPr lang="hr-HR" sz="2000" b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0" y="0"/>
            <a:ext cx="7409988" cy="70061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20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16374"/>
            <a:ext cx="5111341" cy="6825250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89.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8576" y="1070533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How many words can you find in this snake? Write them down</a:t>
            </a:r>
            <a:r>
              <a:rPr lang="hr-HR" sz="2000" b="1" dirty="0"/>
              <a:t>.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2" y="1761545"/>
            <a:ext cx="11566776" cy="49185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" y="5324"/>
            <a:ext cx="5127475" cy="684735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6095999" y="104289"/>
            <a:ext cx="5196837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6095999" y="364956"/>
            <a:ext cx="5984384" cy="3544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Guess the words.</a:t>
            </a:r>
            <a:r>
              <a:rPr lang="hr-HR" sz="2000" i="1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2" y="0"/>
            <a:ext cx="5678214" cy="694193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79DC975-0400-4CC7-B7E6-E52195399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75" y="4005329"/>
            <a:ext cx="6649393" cy="25085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FA48DA18-68E2-4471-ADBD-F3380D5BFAA0}"/>
              </a:ext>
            </a:extLst>
          </p:cNvPr>
          <p:cNvSpPr txBox="1">
            <a:spLocks/>
          </p:cNvSpPr>
          <p:nvPr/>
        </p:nvSpPr>
        <p:spPr>
          <a:xfrm>
            <a:off x="6049175" y="3498928"/>
            <a:ext cx="5984384" cy="3544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40223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2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ownload Torn Notebook Paper Png - Png Paper Torn PNG Image with ...">
            <a:extLst>
              <a:ext uri="{FF2B5EF4-FFF2-40B4-BE49-F238E27FC236}">
                <a16:creationId xmlns:a16="http://schemas.microsoft.com/office/drawing/2014/main" id="{44B6FF1D-B5F3-48C0-8B3E-91B3C919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14">
            <a:off x="1366070" y="-654467"/>
            <a:ext cx="9563181" cy="9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9E9B3B7-33F8-4B11-9770-D2826FC4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87" y="2688455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02432B3B-03AB-44F4-8052-90A372BA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47" y="1773561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458A7D4F-E1E4-401D-B333-1F318CF4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20" y="1266657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A8A2B9A1-8336-4420-9B46-60E7AF89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01" y="1169508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-wave-line-png-8 - Downtown Cabaret Downtown Cabaret">
            <a:extLst>
              <a:ext uri="{FF2B5EF4-FFF2-40B4-BE49-F238E27FC236}">
                <a16:creationId xmlns:a16="http://schemas.microsoft.com/office/drawing/2014/main" id="{3D9F8ABB-1D0F-4D7D-9A6E-F36BE436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3200242" y="2685038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d-wave-line-png-8 - Downtown Cabaret Downtown Cabaret">
            <a:extLst>
              <a:ext uri="{FF2B5EF4-FFF2-40B4-BE49-F238E27FC236}">
                <a16:creationId xmlns:a16="http://schemas.microsoft.com/office/drawing/2014/main" id="{E618FA9D-10CF-4CF0-A917-ABD3DA1D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4369071" y="2348432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d-wave-line-png-8 - Downtown Cabaret Downtown Cabaret">
            <a:extLst>
              <a:ext uri="{FF2B5EF4-FFF2-40B4-BE49-F238E27FC236}">
                <a16:creationId xmlns:a16="http://schemas.microsoft.com/office/drawing/2014/main" id="{7E3C0486-0DBE-4FA8-B375-97558C26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6391468" y="2289027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FD87A7C4-FACD-4E78-A349-D33AAC64A9A4}"/>
              </a:ext>
            </a:extLst>
          </p:cNvPr>
          <p:cNvSpPr txBox="1"/>
          <p:nvPr/>
        </p:nvSpPr>
        <p:spPr>
          <a:xfrm rot="21408452">
            <a:off x="5128580" y="3249647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FOOD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6F9C355-9F04-4FA6-880A-3791768B981F}"/>
              </a:ext>
            </a:extLst>
          </p:cNvPr>
          <p:cNvSpPr txBox="1"/>
          <p:nvPr/>
        </p:nvSpPr>
        <p:spPr>
          <a:xfrm rot="21321731">
            <a:off x="2305744" y="1901780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cheese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8FCB2CF-42F7-4567-A046-04BE19855AAC}"/>
              </a:ext>
            </a:extLst>
          </p:cNvPr>
          <p:cNvSpPr txBox="1"/>
          <p:nvPr/>
        </p:nvSpPr>
        <p:spPr>
          <a:xfrm rot="21321731">
            <a:off x="4321072" y="1394876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eggs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1BC77A33-43E8-4E7B-829C-768CED8C0045}"/>
              </a:ext>
            </a:extLst>
          </p:cNvPr>
          <p:cNvSpPr txBox="1"/>
          <p:nvPr/>
        </p:nvSpPr>
        <p:spPr>
          <a:xfrm rot="21321731">
            <a:off x="6940731" y="1327214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cereals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ECB7072-4268-4CB4-A2A0-AB1E3BCAE142}"/>
              </a:ext>
            </a:extLst>
          </p:cNvPr>
          <p:cNvSpPr txBox="1"/>
          <p:nvPr/>
        </p:nvSpPr>
        <p:spPr>
          <a:xfrm>
            <a:off x="3114970" y="338035"/>
            <a:ext cx="5230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Can you remember more food and drinks words?</a:t>
            </a:r>
          </a:p>
        </p:txBody>
      </p:sp>
      <p:pic>
        <p:nvPicPr>
          <p:cNvPr id="18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BA89C893-776A-41A6-A869-69D23983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23" y="5373090"/>
            <a:ext cx="2514883" cy="15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9B80A993-C508-44EA-98FA-FA18B111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83" y="4458196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19741B3A-9305-48D8-B8C1-5928326C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56" y="3951292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wnload Red Circle Png - Red Pen Circle Png PNG Image with No ...">
            <a:extLst>
              <a:ext uri="{FF2B5EF4-FFF2-40B4-BE49-F238E27FC236}">
                <a16:creationId xmlns:a16="http://schemas.microsoft.com/office/drawing/2014/main" id="{DA3D641A-B364-4182-BEC9-63DB88EE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37" y="3841268"/>
            <a:ext cx="1898985" cy="8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d-wave-line-png-8 - Downtown Cabaret Downtown Cabaret">
            <a:extLst>
              <a:ext uri="{FF2B5EF4-FFF2-40B4-BE49-F238E27FC236}">
                <a16:creationId xmlns:a16="http://schemas.microsoft.com/office/drawing/2014/main" id="{C403E4BE-C202-4D96-8037-321792FE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72" flipV="1">
            <a:off x="5220078" y="5369673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d-wave-line-png-8 - Downtown Cabaret Downtown Cabaret">
            <a:extLst>
              <a:ext uri="{FF2B5EF4-FFF2-40B4-BE49-F238E27FC236}">
                <a16:creationId xmlns:a16="http://schemas.microsoft.com/office/drawing/2014/main" id="{A95C9B9E-7DA9-480E-A4B3-07F4E850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443" flipV="1">
            <a:off x="6388907" y="5033067"/>
            <a:ext cx="1016351" cy="2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ed-wave-line-png-8 - Downtown Cabaret Downtown Cabaret">
            <a:extLst>
              <a:ext uri="{FF2B5EF4-FFF2-40B4-BE49-F238E27FC236}">
                <a16:creationId xmlns:a16="http://schemas.microsoft.com/office/drawing/2014/main" id="{4D047CD0-6122-4C15-8CC4-FD981A89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54" flipH="1" flipV="1">
            <a:off x="8411304" y="4973662"/>
            <a:ext cx="1431181" cy="4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2AEB3D0B-FD39-4745-9AB0-B094161390BD}"/>
              </a:ext>
            </a:extLst>
          </p:cNvPr>
          <p:cNvSpPr txBox="1"/>
          <p:nvPr/>
        </p:nvSpPr>
        <p:spPr>
          <a:xfrm rot="21408452">
            <a:off x="6981704" y="5934282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latin typeface="Ink Free" panose="03080402000500000000" pitchFamily="66" charset="0"/>
              </a:rPr>
              <a:t>DRINKS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935727DB-4225-4605-BB19-DC2DB21D95DF}"/>
              </a:ext>
            </a:extLst>
          </p:cNvPr>
          <p:cNvSpPr txBox="1"/>
          <p:nvPr/>
        </p:nvSpPr>
        <p:spPr>
          <a:xfrm rot="21321731">
            <a:off x="4554809" y="4586415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milk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53B372F9-0E14-4104-9AD0-301D318AD43A}"/>
              </a:ext>
            </a:extLst>
          </p:cNvPr>
          <p:cNvSpPr txBox="1"/>
          <p:nvPr/>
        </p:nvSpPr>
        <p:spPr>
          <a:xfrm rot="21321731">
            <a:off x="6386593" y="4079511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err="1">
                <a:latin typeface="Ink Free" panose="03080402000500000000" pitchFamily="66" charset="0"/>
              </a:rPr>
              <a:t>juice</a:t>
            </a:r>
            <a:endParaRPr lang="hr-HR" sz="3200" dirty="0">
              <a:latin typeface="Ink Free" panose="03080402000500000000" pitchFamily="66" charset="0"/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20ABD2E1-A71C-4A83-89FA-EBEA5E4E431A}"/>
              </a:ext>
            </a:extLst>
          </p:cNvPr>
          <p:cNvSpPr txBox="1"/>
          <p:nvPr/>
        </p:nvSpPr>
        <p:spPr>
          <a:xfrm rot="21321731">
            <a:off x="9016671" y="4011849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latin typeface="Ink Free" panose="03080402000500000000" pitchFamily="66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3070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  <p:bldP spid="17" grpId="0" build="allAtOnce"/>
      <p:bldP spid="19" grpId="0" build="allAtOnce"/>
      <p:bldP spid="20" grpId="0" build="p"/>
      <p:bldP spid="28" grpId="0" build="allAtOnce"/>
      <p:bldP spid="29" grpId="0" build="allAtOnce"/>
      <p:bldP spid="30" grpId="0" build="allAtOnce"/>
      <p:bldP spid="3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25474"/>
            <a:ext cx="10515600" cy="13255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 </a:t>
            </a:r>
            <a:r>
              <a:rPr lang="hr-HR" sz="40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favourite</a:t>
            </a:r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hr-HR" sz="40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recipe</a:t>
            </a:r>
            <a:endParaRPr lang="hr-HR" sz="40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1618138"/>
            <a:ext cx="10515600" cy="4351338"/>
          </a:xfrm>
        </p:spPr>
        <p:txBody>
          <a:bodyPr/>
          <a:lstStyle/>
          <a:p>
            <a:r>
              <a:rPr lang="hr-HR" dirty="0"/>
              <a:t>slijedi modele navedene u udžbeniku (BROWNIES) i radnoj bilježnici (PANCAKES) i napiši recept za kolač/tortu/jelo po vlastitom izboru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ED31A17-7D55-4F32-84B5-CE7498306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21" y="2812053"/>
            <a:ext cx="3345500" cy="435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9C08275-D9BC-47E3-9F10-B98E14F9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62" y="3297599"/>
            <a:ext cx="6233480" cy="3865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22A6C07A-DA4B-407F-AFA6-1CBB298BE72F}"/>
              </a:ext>
            </a:extLst>
          </p:cNvPr>
          <p:cNvSpPr txBox="1">
            <a:spLocks/>
          </p:cNvSpPr>
          <p:nvPr/>
        </p:nvSpPr>
        <p:spPr>
          <a:xfrm rot="16200000">
            <a:off x="-4255292" y="1025688"/>
            <a:ext cx="9768840" cy="189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PROJEKTNI ZADATAK</a:t>
            </a:r>
          </a:p>
        </p:txBody>
      </p:sp>
    </p:spTree>
    <p:extLst>
      <p:ext uri="{BB962C8B-B14F-4D97-AF65-F5344CB8AC3E}">
        <p14:creationId xmlns:p14="http://schemas.microsoft.com/office/powerpoint/2010/main" val="4005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21" y="216375"/>
            <a:ext cx="12306619" cy="13255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Struktura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021" y="1499775"/>
            <a:ext cx="10279699" cy="5014120"/>
          </a:xfrm>
        </p:spPr>
        <p:txBody>
          <a:bodyPr>
            <a:normAutofit/>
          </a:bodyPr>
          <a:lstStyle/>
          <a:p>
            <a:r>
              <a:rPr lang="hr-HR" dirty="0"/>
              <a:t>prije nego kreneš pisati/izgovarati/snimati recept napravi uvod u kojem ćeš predstaviti svoje jelo: Zašto si izabrao baš taj recept? </a:t>
            </a:r>
          </a:p>
          <a:p>
            <a:pPr marL="0" indent="0" algn="ctr">
              <a:buNone/>
            </a:pPr>
            <a:r>
              <a:rPr lang="hr-HR" i="1" dirty="0"/>
              <a:t>I </a:t>
            </a:r>
            <a:r>
              <a:rPr lang="hr-HR" i="1" dirty="0" err="1"/>
              <a:t>like</a:t>
            </a:r>
            <a:r>
              <a:rPr lang="hr-HR" i="1" dirty="0"/>
              <a:t> </a:t>
            </a:r>
            <a:r>
              <a:rPr lang="hr-HR" i="1" dirty="0" err="1"/>
              <a:t>this</a:t>
            </a:r>
            <a:r>
              <a:rPr lang="hr-HR" i="1" dirty="0"/>
              <a:t> </a:t>
            </a:r>
            <a:r>
              <a:rPr lang="hr-HR" i="1" dirty="0" err="1"/>
              <a:t>recipe</a:t>
            </a:r>
            <a:r>
              <a:rPr lang="hr-HR" i="1" dirty="0"/>
              <a:t> </a:t>
            </a:r>
            <a:r>
              <a:rPr lang="hr-HR" i="1" dirty="0" err="1"/>
              <a:t>because</a:t>
            </a:r>
            <a:r>
              <a:rPr lang="hr-HR" i="1" dirty="0"/>
              <a:t>…</a:t>
            </a:r>
          </a:p>
          <a:p>
            <a:endParaRPr lang="hr-HR" dirty="0"/>
          </a:p>
          <a:p>
            <a:r>
              <a:rPr lang="hr-HR" dirty="0"/>
              <a:t>nakon uvoda predstavi svoj recept, ali zapamti – recept je podijeljen u dva dijela (sastojci i postupak pripreme); </a:t>
            </a:r>
            <a:r>
              <a:rPr lang="hr-HR" u="sng" dirty="0"/>
              <a:t>slobodno se koristi rječnikom </a:t>
            </a:r>
          </a:p>
          <a:p>
            <a:endParaRPr lang="hr-HR" dirty="0"/>
          </a:p>
          <a:p>
            <a:r>
              <a:rPr lang="hr-HR" dirty="0"/>
              <a:t>na kraju zaključi svoj projekt, te objasni kakvo je jelo – </a:t>
            </a:r>
            <a:br>
              <a:rPr lang="hr-HR" dirty="0"/>
            </a:b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easy</a:t>
            </a:r>
            <a:r>
              <a:rPr lang="hr-HR" b="1" dirty="0"/>
              <a:t> to make? </a:t>
            </a:r>
            <a:r>
              <a:rPr lang="hr-HR" dirty="0"/>
              <a:t>Je li ga jednostavno napraviti? </a:t>
            </a:r>
            <a:br>
              <a:rPr lang="hr-HR" dirty="0"/>
            </a:b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tasty</a:t>
            </a:r>
            <a:r>
              <a:rPr lang="hr-HR" b="1" dirty="0"/>
              <a:t>? </a:t>
            </a:r>
            <a:r>
              <a:rPr lang="hr-HR" dirty="0"/>
              <a:t>Je li ukusno?</a:t>
            </a: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5C35179C-7299-461A-80B4-1E123E12EBBD}"/>
              </a:ext>
            </a:extLst>
          </p:cNvPr>
          <p:cNvSpPr txBox="1">
            <a:spLocks/>
          </p:cNvSpPr>
          <p:nvPr/>
        </p:nvSpPr>
        <p:spPr>
          <a:xfrm rot="16200000">
            <a:off x="-4255292" y="1025688"/>
            <a:ext cx="9768840" cy="189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PROJEKTNI ZADATAK</a:t>
            </a:r>
          </a:p>
        </p:txBody>
      </p:sp>
    </p:spTree>
    <p:extLst>
      <p:ext uri="{BB962C8B-B14F-4D97-AF65-F5344CB8AC3E}">
        <p14:creationId xmlns:p14="http://schemas.microsoft.com/office/powerpoint/2010/main" val="4187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21" y="216375"/>
            <a:ext cx="12245659" cy="13255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Oblik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8B4673-7943-44BA-B6E2-A2D32BB0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021" y="1627505"/>
            <a:ext cx="10279699" cy="5014120"/>
          </a:xfrm>
        </p:spPr>
        <p:txBody>
          <a:bodyPr>
            <a:normAutofit/>
          </a:bodyPr>
          <a:lstStyle/>
          <a:p>
            <a:r>
              <a:rPr lang="hr-HR" dirty="0"/>
              <a:t>prilikom rada na ovom projektnom zadatku upotrijebi svoju KREATIVNOST</a:t>
            </a:r>
          </a:p>
          <a:p>
            <a:endParaRPr lang="hr-HR" dirty="0"/>
          </a:p>
          <a:p>
            <a:r>
              <a:rPr lang="hr-HR" dirty="0"/>
              <a:t>možeš izraditi plakat, strip, prezentaciju, video (možeš snimiti sebe kako pripremaš to jelo i tumačiš kako se jelo priprema), animaciju, interaktivnu prezentaciju (npr. koristeći </a:t>
            </a:r>
            <a:r>
              <a:rPr lang="hr-HR" dirty="0">
                <a:hlinkClick r:id="rId2"/>
              </a:rPr>
              <a:t>https://app.genial.ly/</a:t>
            </a:r>
            <a:r>
              <a:rPr lang="hr-HR" dirty="0"/>
              <a:t>), …</a:t>
            </a:r>
          </a:p>
          <a:p>
            <a:endParaRPr lang="hr-HR" dirty="0"/>
          </a:p>
          <a:p>
            <a:r>
              <a:rPr lang="hr-HR" dirty="0"/>
              <a:t>na raspolaganju imaš mnoštvo različitih digitalnih alata </a:t>
            </a:r>
            <a:r>
              <a:rPr lang="hr-HR" u="sng" dirty="0"/>
              <a:t>ISKORISTI IH</a:t>
            </a:r>
            <a:r>
              <a:rPr lang="hr-HR" dirty="0"/>
              <a:t>!</a:t>
            </a: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>
              <a:latin typeface="Ink Free" panose="03080402000500000000" pitchFamily="66" charset="0"/>
            </a:endParaRPr>
          </a:p>
          <a:p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FB9EF365-DDA4-4675-841F-26C560FAB2FA}"/>
              </a:ext>
            </a:extLst>
          </p:cNvPr>
          <p:cNvSpPr txBox="1">
            <a:spLocks/>
          </p:cNvSpPr>
          <p:nvPr/>
        </p:nvSpPr>
        <p:spPr>
          <a:xfrm rot="16200000">
            <a:off x="-4255292" y="1025688"/>
            <a:ext cx="9768840" cy="189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PROJEKTNI ZADATAK</a:t>
            </a:r>
          </a:p>
        </p:txBody>
      </p:sp>
    </p:spTree>
    <p:extLst>
      <p:ext uri="{BB962C8B-B14F-4D97-AF65-F5344CB8AC3E}">
        <p14:creationId xmlns:p14="http://schemas.microsoft.com/office/powerpoint/2010/main" val="35437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21" y="216375"/>
            <a:ext cx="12245659" cy="13255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Vrednovanje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437B1A61-7294-408B-B4A6-592067B43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748888"/>
              </p:ext>
            </p:extLst>
          </p:nvPr>
        </p:nvGraphicFramePr>
        <p:xfrm>
          <a:off x="1577021" y="1454996"/>
          <a:ext cx="10142539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68">
                  <a:extLst>
                    <a:ext uri="{9D8B030D-6E8A-4147-A177-3AD203B41FA5}">
                      <a16:colId xmlns:a16="http://schemas.microsoft.com/office/drawing/2014/main" val="1094517468"/>
                    </a:ext>
                  </a:extLst>
                </a:gridCol>
                <a:gridCol w="2650429">
                  <a:extLst>
                    <a:ext uri="{9D8B030D-6E8A-4147-A177-3AD203B41FA5}">
                      <a16:colId xmlns:a16="http://schemas.microsoft.com/office/drawing/2014/main" val="3544185903"/>
                    </a:ext>
                  </a:extLst>
                </a:gridCol>
                <a:gridCol w="2388873">
                  <a:extLst>
                    <a:ext uri="{9D8B030D-6E8A-4147-A177-3AD203B41FA5}">
                      <a16:colId xmlns:a16="http://schemas.microsoft.com/office/drawing/2014/main" val="1763138549"/>
                    </a:ext>
                  </a:extLst>
                </a:gridCol>
                <a:gridCol w="2999169">
                  <a:extLst>
                    <a:ext uri="{9D8B030D-6E8A-4147-A177-3AD203B41FA5}">
                      <a16:colId xmlns:a16="http://schemas.microsoft.com/office/drawing/2014/main" val="22641628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RAZINE OSTVARENOSTI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515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dirty="0"/>
                        <a:t>u potpunosti (3 boda)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dirty="0"/>
                        <a:t>djelomično (2 boda)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i="1" dirty="0"/>
                        <a:t>potrebno doraditi (1 bod)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2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STRUKTURA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Struktura je u potpunosti u skladu s postavljenim zadatkom.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Struktura je djelomično u skladu s postavljenim zadatkom.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Elemente strukture treba doraditi. Nedostaju pojedini dijelovi strukture. 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87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VOKABULAR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širok raspon vokabulara. Ne koristi rečenica kopirane sa Interneta.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ciljani vokabular. Poneke rečenice učenik nije samostalno napisao.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Učenik koristi samo</a:t>
                      </a:r>
                    </a:p>
                    <a:p>
                      <a:pPr algn="ctr"/>
                      <a:r>
                        <a:rPr lang="hr-HR" sz="1600" dirty="0"/>
                        <a:t>jednostavan vokabular</a:t>
                      </a:r>
                    </a:p>
                    <a:p>
                      <a:pPr algn="ctr"/>
                      <a:r>
                        <a:rPr lang="hr-HR" sz="1600" dirty="0"/>
                        <a:t>ili kopira cijele dijelove</a:t>
                      </a:r>
                    </a:p>
                    <a:p>
                      <a:pPr algn="ctr"/>
                      <a:r>
                        <a:rPr lang="hr-HR" sz="1600" dirty="0"/>
                        <a:t>teksta s interneta.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972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GRAMATIKA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N</a:t>
                      </a:r>
                      <a:r>
                        <a:rPr lang="pl-PL" sz="1600" dirty="0"/>
                        <a:t>ema većih grešaka u gramatici i pravopisu.</a:t>
                      </a:r>
                      <a:endParaRPr lang="hr-HR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Ponekad pogriješi u pravopisu i gramatici.</a:t>
                      </a:r>
                      <a:endParaRPr lang="hr-HR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Često griješi u pravopisu i gramatici.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63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dirty="0"/>
                        <a:t>CILJ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je naveden i u potpunosti ostvaren!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nije u potpunosti ostvaren u odnosu na sadržaj!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/>
                        <a:t>Cilj nije ostvaren u odnosu na sadržaj!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73950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Ako sastavnica nije ostvarena niti na najnižoj očekivanoj razini ili ne postoji tada se za nju</a:t>
                      </a:r>
                    </a:p>
                    <a:p>
                      <a:pPr algn="ctr"/>
                      <a:r>
                        <a:rPr lang="hr-HR" sz="1800" dirty="0"/>
                        <a:t>dodjeljuje 0 bodova.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920344"/>
                  </a:ext>
                </a:extLst>
              </a:tr>
            </a:tbl>
          </a:graphicData>
        </a:graphic>
      </p:graphicFrame>
      <p:sp>
        <p:nvSpPr>
          <p:cNvPr id="4" name="Naslov 1">
            <a:extLst>
              <a:ext uri="{FF2B5EF4-FFF2-40B4-BE49-F238E27FC236}">
                <a16:creationId xmlns:a16="http://schemas.microsoft.com/office/drawing/2014/main" id="{D57EEE7D-F90C-49EE-9C0F-16DC6EEB41AE}"/>
              </a:ext>
            </a:extLst>
          </p:cNvPr>
          <p:cNvSpPr txBox="1">
            <a:spLocks/>
          </p:cNvSpPr>
          <p:nvPr/>
        </p:nvSpPr>
        <p:spPr>
          <a:xfrm rot="16200000">
            <a:off x="-4255292" y="1025688"/>
            <a:ext cx="9768840" cy="189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PROJEKTNI ZADATAK</a:t>
            </a:r>
          </a:p>
        </p:txBody>
      </p:sp>
    </p:spTree>
    <p:extLst>
      <p:ext uri="{BB962C8B-B14F-4D97-AF65-F5344CB8AC3E}">
        <p14:creationId xmlns:p14="http://schemas.microsoft.com/office/powerpoint/2010/main" val="25272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5056F-E128-4CAD-8426-C9B9BB87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21" y="216375"/>
            <a:ext cx="12245659" cy="1325563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Vrednovanje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437B1A61-7294-408B-B4A6-592067B43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88113"/>
              </p:ext>
            </p:extLst>
          </p:nvPr>
        </p:nvGraphicFramePr>
        <p:xfrm>
          <a:off x="1577022" y="2066078"/>
          <a:ext cx="7167734" cy="2725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241">
                  <a:extLst>
                    <a:ext uri="{9D8B030D-6E8A-4147-A177-3AD203B41FA5}">
                      <a16:colId xmlns:a16="http://schemas.microsoft.com/office/drawing/2014/main" val="1094517468"/>
                    </a:ext>
                  </a:extLst>
                </a:gridCol>
                <a:gridCol w="3846493">
                  <a:extLst>
                    <a:ext uri="{9D8B030D-6E8A-4147-A177-3AD203B41FA5}">
                      <a16:colId xmlns:a16="http://schemas.microsoft.com/office/drawing/2014/main" val="3544185903"/>
                    </a:ext>
                  </a:extLst>
                </a:gridCol>
              </a:tblGrid>
              <a:tr h="373804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BODOVNA SKALA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20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51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i="1" dirty="0"/>
                        <a:t>11 – 12 bodova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odličan (5)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87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i="1" dirty="0"/>
                        <a:t>9 – 10 bodova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vrlo dobar (4)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972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i="1" dirty="0"/>
                        <a:t>6 – 8 bodova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dobar (3)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63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i="1" dirty="0"/>
                        <a:t>4 – 5 bodova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dovoljan (2)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73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2000" i="1" dirty="0"/>
                        <a:t>0 – 3 boda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nedovoljan (1)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7979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920344"/>
                  </a:ext>
                </a:extLst>
              </a:tr>
            </a:tbl>
          </a:graphicData>
        </a:graphic>
      </p:graphicFrame>
      <p:sp>
        <p:nvSpPr>
          <p:cNvPr id="4" name="Naslov 1">
            <a:extLst>
              <a:ext uri="{FF2B5EF4-FFF2-40B4-BE49-F238E27FC236}">
                <a16:creationId xmlns:a16="http://schemas.microsoft.com/office/drawing/2014/main" id="{9D1E16E0-BE0D-4B43-838B-5740E1C56B58}"/>
              </a:ext>
            </a:extLst>
          </p:cNvPr>
          <p:cNvSpPr txBox="1">
            <a:spLocks/>
          </p:cNvSpPr>
          <p:nvPr/>
        </p:nvSpPr>
        <p:spPr>
          <a:xfrm rot="16200000">
            <a:off x="-4255292" y="1025688"/>
            <a:ext cx="9768840" cy="189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6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PROJEKTNI ZADATAK</a:t>
            </a:r>
          </a:p>
        </p:txBody>
      </p:sp>
    </p:spTree>
    <p:extLst>
      <p:ext uri="{BB962C8B-B14F-4D97-AF65-F5344CB8AC3E}">
        <p14:creationId xmlns:p14="http://schemas.microsoft.com/office/powerpoint/2010/main" val="17985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6"/>
            <a:ext cx="5123423" cy="6836567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90.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9483215" y="162284"/>
            <a:ext cx="2705318" cy="4807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Match the pictures and the words.</a:t>
            </a:r>
            <a:br>
              <a:rPr lang="hr-HR" sz="2000" i="1" dirty="0"/>
            </a:br>
            <a:r>
              <a:rPr lang="hr-HR" sz="2000" i="1" dirty="0"/>
              <a:t>Book, p.90.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2" y="139773"/>
            <a:ext cx="9166861" cy="66957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493CE4C-BE34-4983-84DC-CF43D14F1BF0}"/>
              </a:ext>
            </a:extLst>
          </p:cNvPr>
          <p:cNvSpPr txBox="1">
            <a:spLocks/>
          </p:cNvSpPr>
          <p:nvPr/>
        </p:nvSpPr>
        <p:spPr>
          <a:xfrm>
            <a:off x="5281600" y="4054584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BA66D08-DA7F-4E5F-A46D-2F0BB3800140}"/>
              </a:ext>
            </a:extLst>
          </p:cNvPr>
          <p:cNvSpPr txBox="1">
            <a:spLocks/>
          </p:cNvSpPr>
          <p:nvPr/>
        </p:nvSpPr>
        <p:spPr>
          <a:xfrm>
            <a:off x="3654623" y="342899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8068D741-0FE7-4885-95DA-A603347189C6}"/>
              </a:ext>
            </a:extLst>
          </p:cNvPr>
          <p:cNvSpPr txBox="1">
            <a:spLocks/>
          </p:cNvSpPr>
          <p:nvPr/>
        </p:nvSpPr>
        <p:spPr>
          <a:xfrm>
            <a:off x="3907395" y="1993964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321D415D-B8D4-4C96-A244-CE17A881CBF6}"/>
              </a:ext>
            </a:extLst>
          </p:cNvPr>
          <p:cNvSpPr txBox="1">
            <a:spLocks/>
          </p:cNvSpPr>
          <p:nvPr/>
        </p:nvSpPr>
        <p:spPr>
          <a:xfrm>
            <a:off x="5281600" y="4556862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3A9E470-8EEE-46E3-B853-8626493EC348}"/>
              </a:ext>
            </a:extLst>
          </p:cNvPr>
          <p:cNvSpPr txBox="1">
            <a:spLocks/>
          </p:cNvSpPr>
          <p:nvPr/>
        </p:nvSpPr>
        <p:spPr>
          <a:xfrm>
            <a:off x="3731897" y="1070105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9C91873B-1A99-4FED-A3DD-7EAE08187160}"/>
              </a:ext>
            </a:extLst>
          </p:cNvPr>
          <p:cNvSpPr txBox="1">
            <a:spLocks/>
          </p:cNvSpPr>
          <p:nvPr/>
        </p:nvSpPr>
        <p:spPr>
          <a:xfrm>
            <a:off x="3590228" y="249055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E15679C5-579E-460A-B80D-6183AC33DF3C}"/>
              </a:ext>
            </a:extLst>
          </p:cNvPr>
          <p:cNvSpPr txBox="1">
            <a:spLocks/>
          </p:cNvSpPr>
          <p:nvPr/>
        </p:nvSpPr>
        <p:spPr>
          <a:xfrm>
            <a:off x="3654623" y="548413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ECF36D34-7FAA-44AE-B8C7-78A10BBE6FA9}"/>
              </a:ext>
            </a:extLst>
          </p:cNvPr>
          <p:cNvSpPr txBox="1">
            <a:spLocks/>
          </p:cNvSpPr>
          <p:nvPr/>
        </p:nvSpPr>
        <p:spPr>
          <a:xfrm>
            <a:off x="3388972" y="3002676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F973AFAC-1463-4555-A26F-B9F4F913473D}"/>
              </a:ext>
            </a:extLst>
          </p:cNvPr>
          <p:cNvSpPr txBox="1">
            <a:spLocks/>
          </p:cNvSpPr>
          <p:nvPr/>
        </p:nvSpPr>
        <p:spPr>
          <a:xfrm>
            <a:off x="4696968" y="5690480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89441DD2-E0A9-406F-BA96-BFAC7203013C}"/>
              </a:ext>
            </a:extLst>
          </p:cNvPr>
          <p:cNvSpPr txBox="1">
            <a:spLocks/>
          </p:cNvSpPr>
          <p:nvPr/>
        </p:nvSpPr>
        <p:spPr>
          <a:xfrm>
            <a:off x="3579405" y="4969545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B1D720EE-3662-4DE1-B503-C46705BE2D65}"/>
              </a:ext>
            </a:extLst>
          </p:cNvPr>
          <p:cNvSpPr txBox="1">
            <a:spLocks/>
          </p:cNvSpPr>
          <p:nvPr/>
        </p:nvSpPr>
        <p:spPr>
          <a:xfrm>
            <a:off x="3590228" y="1582222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078870B0-70DA-4454-B5CE-DE721286F8E4}"/>
              </a:ext>
            </a:extLst>
          </p:cNvPr>
          <p:cNvSpPr txBox="1">
            <a:spLocks/>
          </p:cNvSpPr>
          <p:nvPr/>
        </p:nvSpPr>
        <p:spPr>
          <a:xfrm>
            <a:off x="3204707" y="6049409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AB6D85E6-D982-4940-A7A4-52C54110662B}"/>
              </a:ext>
            </a:extLst>
          </p:cNvPr>
          <p:cNvSpPr txBox="1">
            <a:spLocks/>
          </p:cNvSpPr>
          <p:nvPr/>
        </p:nvSpPr>
        <p:spPr>
          <a:xfrm>
            <a:off x="4160167" y="4446647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95397156-9DC8-4C6F-8557-B815DED1BBDA}"/>
              </a:ext>
            </a:extLst>
          </p:cNvPr>
          <p:cNvSpPr txBox="1">
            <a:spLocks/>
          </p:cNvSpPr>
          <p:nvPr/>
        </p:nvSpPr>
        <p:spPr>
          <a:xfrm>
            <a:off x="4570475" y="5030992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BDAC8E48-F4E1-47EA-95E7-E68D10346ABA}"/>
              </a:ext>
            </a:extLst>
          </p:cNvPr>
          <p:cNvSpPr txBox="1">
            <a:spLocks/>
          </p:cNvSpPr>
          <p:nvPr/>
        </p:nvSpPr>
        <p:spPr>
          <a:xfrm>
            <a:off x="3996023" y="3911013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D99C44EF-E891-4435-9679-0B33688A5D3B}"/>
              </a:ext>
            </a:extLst>
          </p:cNvPr>
          <p:cNvSpPr txBox="1">
            <a:spLocks/>
          </p:cNvSpPr>
          <p:nvPr/>
        </p:nvSpPr>
        <p:spPr>
          <a:xfrm>
            <a:off x="9474876" y="1582222"/>
            <a:ext cx="2705318" cy="808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You can practice pronunciation here: </a:t>
            </a:r>
            <a:r>
              <a:rPr lang="hr-HR" sz="2000" i="1" dirty="0">
                <a:hlinkClick r:id="rId4"/>
              </a:rPr>
              <a:t>https://www.bookwidgets.com/play/t:DUY4sU8M3nnAjfi-dbA7myoy5XRwkm5_Ik36iTOxtvpHVTNDR0c=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8852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6"/>
            <a:ext cx="5123423" cy="6836567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86.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9483215" y="811368"/>
            <a:ext cx="2705318" cy="6046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Practice here:</a:t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https://wordwall.net/resource/1896951</a:t>
            </a: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Tick the items you can use</a:t>
            </a:r>
            <a:r>
              <a:rPr lang="hr-HR" sz="2000" b="1" dirty="0"/>
              <a:t> </a:t>
            </a:r>
            <a:r>
              <a:rPr lang="en-US" sz="2000" b="1" dirty="0"/>
              <a:t>when you make a cake.</a:t>
            </a:r>
            <a:br>
              <a:rPr lang="hr-HR" sz="2000" i="1" dirty="0"/>
            </a:br>
            <a:r>
              <a:rPr lang="hr-HR" sz="2000" b="1" dirty="0"/>
              <a:t>What ingredients does your mother usually need to make a cake? 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7" y="162284"/>
            <a:ext cx="9166861" cy="66957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493CE4C-BE34-4983-84DC-CF43D14F1BF0}"/>
              </a:ext>
            </a:extLst>
          </p:cNvPr>
          <p:cNvSpPr txBox="1">
            <a:spLocks/>
          </p:cNvSpPr>
          <p:nvPr/>
        </p:nvSpPr>
        <p:spPr>
          <a:xfrm>
            <a:off x="5281600" y="4054584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BA66D08-DA7F-4E5F-A46D-2F0BB3800140}"/>
              </a:ext>
            </a:extLst>
          </p:cNvPr>
          <p:cNvSpPr txBox="1">
            <a:spLocks/>
          </p:cNvSpPr>
          <p:nvPr/>
        </p:nvSpPr>
        <p:spPr>
          <a:xfrm>
            <a:off x="3654623" y="342899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8068D741-0FE7-4885-95DA-A603347189C6}"/>
              </a:ext>
            </a:extLst>
          </p:cNvPr>
          <p:cNvSpPr txBox="1">
            <a:spLocks/>
          </p:cNvSpPr>
          <p:nvPr/>
        </p:nvSpPr>
        <p:spPr>
          <a:xfrm>
            <a:off x="3907395" y="1993964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321D415D-B8D4-4C96-A244-CE17A881CBF6}"/>
              </a:ext>
            </a:extLst>
          </p:cNvPr>
          <p:cNvSpPr txBox="1">
            <a:spLocks/>
          </p:cNvSpPr>
          <p:nvPr/>
        </p:nvSpPr>
        <p:spPr>
          <a:xfrm>
            <a:off x="5281600" y="4556862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13A9E470-8EEE-46E3-B853-8626493EC348}"/>
              </a:ext>
            </a:extLst>
          </p:cNvPr>
          <p:cNvSpPr txBox="1">
            <a:spLocks/>
          </p:cNvSpPr>
          <p:nvPr/>
        </p:nvSpPr>
        <p:spPr>
          <a:xfrm>
            <a:off x="3731897" y="1070105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9C91873B-1A99-4FED-A3DD-7EAE08187160}"/>
              </a:ext>
            </a:extLst>
          </p:cNvPr>
          <p:cNvSpPr txBox="1">
            <a:spLocks/>
          </p:cNvSpPr>
          <p:nvPr/>
        </p:nvSpPr>
        <p:spPr>
          <a:xfrm>
            <a:off x="3590228" y="249055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E15679C5-579E-460A-B80D-6183AC33DF3C}"/>
              </a:ext>
            </a:extLst>
          </p:cNvPr>
          <p:cNvSpPr txBox="1">
            <a:spLocks/>
          </p:cNvSpPr>
          <p:nvPr/>
        </p:nvSpPr>
        <p:spPr>
          <a:xfrm>
            <a:off x="3654623" y="548413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ECF36D34-7FAA-44AE-B8C7-78A10BBE6FA9}"/>
              </a:ext>
            </a:extLst>
          </p:cNvPr>
          <p:cNvSpPr txBox="1">
            <a:spLocks/>
          </p:cNvSpPr>
          <p:nvPr/>
        </p:nvSpPr>
        <p:spPr>
          <a:xfrm>
            <a:off x="3388972" y="3002676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F973AFAC-1463-4555-A26F-B9F4F913473D}"/>
              </a:ext>
            </a:extLst>
          </p:cNvPr>
          <p:cNvSpPr txBox="1">
            <a:spLocks/>
          </p:cNvSpPr>
          <p:nvPr/>
        </p:nvSpPr>
        <p:spPr>
          <a:xfrm>
            <a:off x="4696968" y="5690480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89441DD2-E0A9-406F-BA96-BFAC7203013C}"/>
              </a:ext>
            </a:extLst>
          </p:cNvPr>
          <p:cNvSpPr txBox="1">
            <a:spLocks/>
          </p:cNvSpPr>
          <p:nvPr/>
        </p:nvSpPr>
        <p:spPr>
          <a:xfrm>
            <a:off x="3579405" y="4969545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B1D720EE-3662-4DE1-B503-C46705BE2D65}"/>
              </a:ext>
            </a:extLst>
          </p:cNvPr>
          <p:cNvSpPr txBox="1">
            <a:spLocks/>
          </p:cNvSpPr>
          <p:nvPr/>
        </p:nvSpPr>
        <p:spPr>
          <a:xfrm>
            <a:off x="3590228" y="1582222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078870B0-70DA-4454-B5CE-DE721286F8E4}"/>
              </a:ext>
            </a:extLst>
          </p:cNvPr>
          <p:cNvSpPr txBox="1">
            <a:spLocks/>
          </p:cNvSpPr>
          <p:nvPr/>
        </p:nvSpPr>
        <p:spPr>
          <a:xfrm>
            <a:off x="3204707" y="6049409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AB6D85E6-D982-4940-A7A4-52C54110662B}"/>
              </a:ext>
            </a:extLst>
          </p:cNvPr>
          <p:cNvSpPr txBox="1">
            <a:spLocks/>
          </p:cNvSpPr>
          <p:nvPr/>
        </p:nvSpPr>
        <p:spPr>
          <a:xfrm>
            <a:off x="4160167" y="4446647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95397156-9DC8-4C6F-8557-B815DED1BBDA}"/>
              </a:ext>
            </a:extLst>
          </p:cNvPr>
          <p:cNvSpPr txBox="1">
            <a:spLocks/>
          </p:cNvSpPr>
          <p:nvPr/>
        </p:nvSpPr>
        <p:spPr>
          <a:xfrm>
            <a:off x="4570475" y="5030992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BDAC8E48-F4E1-47EA-95E7-E68D10346ABA}"/>
              </a:ext>
            </a:extLst>
          </p:cNvPr>
          <p:cNvSpPr txBox="1">
            <a:spLocks/>
          </p:cNvSpPr>
          <p:nvPr/>
        </p:nvSpPr>
        <p:spPr>
          <a:xfrm>
            <a:off x="3996023" y="3911013"/>
            <a:ext cx="527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572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" y="1"/>
            <a:ext cx="5155055" cy="687954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5151549" y="1390918"/>
            <a:ext cx="6778449" cy="530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i="1" dirty="0"/>
              <a:t>Have you ever helped in preparing a meal? Can you follow a recipe? </a:t>
            </a:r>
          </a:p>
          <a:p>
            <a:pPr algn="l"/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a </a:t>
            </a:r>
            <a:r>
              <a:rPr lang="hr-HR" sz="2000" b="1" dirty="0" err="1"/>
              <a:t>special</a:t>
            </a:r>
            <a:r>
              <a:rPr lang="hr-HR" sz="2000" b="1" dirty="0"/>
              <a:t> </a:t>
            </a:r>
            <a:r>
              <a:rPr lang="hr-HR" sz="2000" b="1" dirty="0" err="1"/>
              <a:t>recipe</a:t>
            </a:r>
            <a:r>
              <a:rPr lang="hr-HR" sz="2000" b="1" dirty="0"/>
              <a:t>?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ingredients</a:t>
            </a:r>
            <a:r>
              <a:rPr lang="hr-HR" sz="2000" b="1" dirty="0"/>
              <a:t> 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need</a:t>
            </a:r>
            <a:r>
              <a:rPr lang="hr-HR" sz="2000" b="1" dirty="0"/>
              <a:t>? </a:t>
            </a:r>
          </a:p>
          <a:p>
            <a:pPr algn="l"/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you</a:t>
            </a:r>
            <a:r>
              <a:rPr lang="hr-HR" sz="2000" b="1" dirty="0"/>
              <a:t> do FIRST / THEN /AFTER THAT / FINALLY? </a:t>
            </a:r>
          </a:p>
          <a:p>
            <a:pPr algn="l"/>
            <a:r>
              <a:rPr lang="hr-HR" sz="2000" i="1" dirty="0"/>
              <a:t>U uputama nam piše koliko čega moramo koristiti: </a:t>
            </a:r>
            <a:br>
              <a:rPr lang="hr-HR" sz="2000" i="1" dirty="0"/>
            </a:br>
            <a:r>
              <a:rPr lang="hr-HR" sz="2000" i="1" dirty="0"/>
              <a:t>npr. </a:t>
            </a:r>
            <a:r>
              <a:rPr lang="hr-HR" sz="2000" b="1" dirty="0"/>
              <a:t>a </a:t>
            </a:r>
            <a:r>
              <a:rPr lang="hr-HR" sz="2000" b="1" dirty="0" err="1"/>
              <a:t>cup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i="1" dirty="0"/>
              <a:t>= šalicu nečega. </a:t>
            </a:r>
            <a:br>
              <a:rPr lang="hr-HR" sz="2000" i="1" dirty="0"/>
            </a:br>
            <a:r>
              <a:rPr lang="hr-HR" sz="2000" i="1" dirty="0"/>
              <a:t>Piše nam i što moramo raditi sa smjesom: </a:t>
            </a:r>
            <a:br>
              <a:rPr lang="hr-HR" sz="2000" i="1" dirty="0"/>
            </a:br>
            <a:r>
              <a:rPr lang="hr-HR" sz="2000" b="1" dirty="0"/>
              <a:t>mix</a:t>
            </a:r>
            <a:r>
              <a:rPr lang="hr-HR" sz="2000" i="1" dirty="0"/>
              <a:t> = miješaj, </a:t>
            </a:r>
            <a:br>
              <a:rPr lang="hr-HR" sz="2000" i="1" dirty="0"/>
            </a:br>
            <a:r>
              <a:rPr lang="hr-HR" sz="2000" b="1" dirty="0" err="1"/>
              <a:t>add</a:t>
            </a:r>
            <a:r>
              <a:rPr lang="hr-HR" sz="2000" i="1" dirty="0"/>
              <a:t> = dodaj. </a:t>
            </a:r>
            <a:br>
              <a:rPr lang="hr-HR" sz="2000" i="1" dirty="0"/>
            </a:br>
            <a:r>
              <a:rPr lang="hr-HR" sz="2000" i="1" dirty="0"/>
              <a:t>S obzirom da je riječ o kolaču njega moramo i ispeći (</a:t>
            </a:r>
            <a:r>
              <a:rPr lang="hr-HR" sz="2000" b="1" dirty="0"/>
              <a:t>bake</a:t>
            </a:r>
            <a:r>
              <a:rPr lang="hr-HR" sz="2000" i="1" dirty="0"/>
              <a:t> = peci), a recept nam daje i upute na kojoj temperaturi: </a:t>
            </a:r>
            <a:r>
              <a:rPr lang="hr-HR" sz="2000" b="1" dirty="0" err="1"/>
              <a:t>degrees</a:t>
            </a:r>
            <a:r>
              <a:rPr lang="hr-HR" sz="2000" b="1" dirty="0"/>
              <a:t> </a:t>
            </a:r>
            <a:r>
              <a:rPr lang="hr-HR" sz="2000" b="1" dirty="0" err="1"/>
              <a:t>Celsius</a:t>
            </a:r>
            <a:r>
              <a:rPr lang="hr-HR" sz="2000" b="1" dirty="0"/>
              <a:t> </a:t>
            </a:r>
            <a:r>
              <a:rPr lang="hr-HR" sz="2000" i="1" dirty="0"/>
              <a:t>= stupnjeva Celzija. </a:t>
            </a:r>
          </a:p>
          <a:p>
            <a:pPr algn="l"/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694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" y="1"/>
            <a:ext cx="5155055" cy="687954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162942"/>
            <a:ext cx="8181796" cy="483349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8483928" y="162942"/>
            <a:ext cx="3692262" cy="6532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Listen and complete the recipe.</a:t>
            </a:r>
            <a:r>
              <a:rPr lang="hr-HR" sz="2000" b="1" dirty="0"/>
              <a:t> </a:t>
            </a:r>
            <a:r>
              <a:rPr lang="en-US" sz="2000" b="1" dirty="0"/>
              <a:t>In the TV show for children “Do It Yourself”,</a:t>
            </a:r>
            <a:r>
              <a:rPr lang="hr-HR" sz="2000" b="1" dirty="0"/>
              <a:t> </a:t>
            </a:r>
            <a:r>
              <a:rPr lang="en-US" sz="2000" b="1" dirty="0"/>
              <a:t>chef Le Pierre is giving instructions to kids on</a:t>
            </a:r>
            <a:r>
              <a:rPr lang="hr-HR" sz="2000" b="1" dirty="0"/>
              <a:t> </a:t>
            </a:r>
            <a:r>
              <a:rPr lang="en-US" sz="2000" b="1" dirty="0"/>
              <a:t>how to make a cake on their own</a:t>
            </a:r>
            <a:r>
              <a:rPr lang="hr-HR" sz="2000" b="1" dirty="0"/>
              <a:t>. </a:t>
            </a:r>
            <a:r>
              <a:rPr lang="hr-HR" sz="2000" i="1" dirty="0"/>
              <a:t>U 3. zadatku možeš vidjeti kuhara </a:t>
            </a:r>
            <a:r>
              <a:rPr lang="hr-HR" sz="2000" i="1" dirty="0" err="1"/>
              <a:t>Le</a:t>
            </a:r>
            <a:r>
              <a:rPr lang="hr-HR" sz="2000" i="1" dirty="0"/>
              <a:t> Pierre koji u TV emisiji za djecu daje upute djeci kako da samostalnu speku kolač.</a:t>
            </a:r>
            <a:br>
              <a:rPr lang="hr-HR" sz="2000" i="1" dirty="0"/>
            </a:br>
            <a:r>
              <a:rPr lang="hr-HR" sz="2000" i="1" dirty="0"/>
              <a:t>Poslušaj zvučni zapis na sljedećoj poveznici i nadopuni recept koji se nalazi u 3. zadatku. </a:t>
            </a:r>
            <a:r>
              <a:rPr lang="hr-HR" sz="2000" i="1" dirty="0">
                <a:hlinkClick r:id="rId6"/>
              </a:rPr>
              <a:t>https://www.e-sfera.hr/dodatni-digitalni-sadrzaji/35f6e5e0-66d6-4fa9-98a7-eb1063e7794d/assets/audio/38_lesson_16_-recipe_1.mp3</a:t>
            </a:r>
            <a:endParaRPr lang="hr-HR" sz="2000" i="1" dirty="0"/>
          </a:p>
          <a:p>
            <a:pPr algn="l"/>
            <a:endParaRPr lang="hr-HR" sz="2000" i="1" dirty="0"/>
          </a:p>
          <a:p>
            <a:pPr algn="l"/>
            <a:endParaRPr lang="hr-HR" sz="2000" b="1" dirty="0"/>
          </a:p>
        </p:txBody>
      </p:sp>
      <p:pic>
        <p:nvPicPr>
          <p:cNvPr id="4" name="05_49_Yummy_recipe">
            <a:hlinkClick r:id="" action="ppaction://media"/>
            <a:extLst>
              <a:ext uri="{FF2B5EF4-FFF2-40B4-BE49-F238E27FC236}">
                <a16:creationId xmlns:a16="http://schemas.microsoft.com/office/drawing/2014/main" id="{729E42E6-DFED-47DE-836E-E14717887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3480" y="4691640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FF4B687-A1EC-4EF3-A1CA-7E2B15477B8F}"/>
              </a:ext>
            </a:extLst>
          </p:cNvPr>
          <p:cNvSpPr txBox="1">
            <a:spLocks/>
          </p:cNvSpPr>
          <p:nvPr/>
        </p:nvSpPr>
        <p:spPr>
          <a:xfrm>
            <a:off x="5170865" y="5193740"/>
            <a:ext cx="6806669" cy="2364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Znate li što su to </a:t>
            </a:r>
            <a:r>
              <a:rPr lang="hr-HR" sz="2000" b="1" dirty="0"/>
              <a:t>BROWNIES</a:t>
            </a:r>
            <a:r>
              <a:rPr lang="hr-HR" sz="2000" i="1" dirty="0"/>
              <a:t>? </a:t>
            </a:r>
          </a:p>
          <a:p>
            <a:pPr marL="0" indent="0">
              <a:buNone/>
            </a:pPr>
            <a:r>
              <a:rPr lang="hr-HR" sz="2000" b="1" dirty="0"/>
              <a:t>BROWNIES</a:t>
            </a:r>
            <a:r>
              <a:rPr lang="hr-HR" sz="2000" i="1" dirty="0"/>
              <a:t> su tipični američki čokoladni kolači.</a:t>
            </a:r>
          </a:p>
          <a:p>
            <a:pPr marL="0" indent="0">
              <a:buNone/>
            </a:pPr>
            <a:r>
              <a:rPr lang="hr-HR" sz="2000" i="1" dirty="0"/>
              <a:t>Što je sve od sastojaka potrebno? </a:t>
            </a:r>
          </a:p>
          <a:p>
            <a:pPr marL="0" indent="0">
              <a:buNone/>
            </a:pPr>
            <a:r>
              <a:rPr lang="hr-HR" sz="2000" i="1" dirty="0"/>
              <a:t>Koliko dugo trebamo peći kolač?</a:t>
            </a:r>
          </a:p>
          <a:p>
            <a:pPr marL="0" indent="0">
              <a:buNone/>
            </a:pPr>
            <a:br>
              <a:rPr lang="hr-HR" sz="2000" i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13AC45E1-1889-407C-AE16-C3E938CD97D2}"/>
              </a:ext>
            </a:extLst>
          </p:cNvPr>
          <p:cNvSpPr txBox="1">
            <a:spLocks/>
          </p:cNvSpPr>
          <p:nvPr/>
        </p:nvSpPr>
        <p:spPr>
          <a:xfrm>
            <a:off x="5726445" y="1615861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butter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7A950DB-7015-45C3-AE05-FE6C68BA517E}"/>
              </a:ext>
            </a:extLst>
          </p:cNvPr>
          <p:cNvSpPr txBox="1">
            <a:spLocks/>
          </p:cNvSpPr>
          <p:nvPr/>
        </p:nvSpPr>
        <p:spPr>
          <a:xfrm>
            <a:off x="5869606" y="1886630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flour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64A32FB-6141-4EFC-8F73-689FBC6EDBFF}"/>
              </a:ext>
            </a:extLst>
          </p:cNvPr>
          <p:cNvSpPr txBox="1">
            <a:spLocks/>
          </p:cNvSpPr>
          <p:nvPr/>
        </p:nvSpPr>
        <p:spPr>
          <a:xfrm>
            <a:off x="6290969" y="2157399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chocolate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A45331CE-D7F9-481D-A536-4AF4B944FC93}"/>
              </a:ext>
            </a:extLst>
          </p:cNvPr>
          <p:cNvSpPr txBox="1">
            <a:spLocks/>
          </p:cNvSpPr>
          <p:nvPr/>
        </p:nvSpPr>
        <p:spPr>
          <a:xfrm>
            <a:off x="5345505" y="2443123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eggs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DFBCB55-AD6E-4BA8-A450-A252CD459977}"/>
              </a:ext>
            </a:extLst>
          </p:cNvPr>
          <p:cNvSpPr txBox="1">
            <a:spLocks/>
          </p:cNvSpPr>
          <p:nvPr/>
        </p:nvSpPr>
        <p:spPr>
          <a:xfrm>
            <a:off x="5966729" y="2686177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sugar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27C7E2CE-3AF9-42EF-AE5E-07E5BD5C3469}"/>
              </a:ext>
            </a:extLst>
          </p:cNvPr>
          <p:cNvSpPr txBox="1">
            <a:spLocks/>
          </p:cNvSpPr>
          <p:nvPr/>
        </p:nvSpPr>
        <p:spPr>
          <a:xfrm>
            <a:off x="6290968" y="3236043"/>
            <a:ext cx="1897847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30 - 40</a:t>
            </a:r>
          </a:p>
        </p:txBody>
      </p:sp>
    </p:spTree>
    <p:extLst>
      <p:ext uri="{BB962C8B-B14F-4D97-AF65-F5344CB8AC3E}">
        <p14:creationId xmlns:p14="http://schemas.microsoft.com/office/powerpoint/2010/main" val="37120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  <p:bldP spid="7" grpId="0" build="p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2716"/>
            <a:ext cx="5111341" cy="685256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WB, page 88.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8576" y="680686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Put the sentences in the correct order to get a recipe for pancakes</a:t>
            </a:r>
            <a:r>
              <a:rPr lang="hr-HR" sz="2000" b="1" dirty="0"/>
              <a:t>.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" y="2212306"/>
            <a:ext cx="11851075" cy="49185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F213AE76-B6D8-486C-9E16-C46141037C7D}"/>
              </a:ext>
            </a:extLst>
          </p:cNvPr>
          <p:cNvSpPr txBox="1">
            <a:spLocks/>
          </p:cNvSpPr>
          <p:nvPr/>
        </p:nvSpPr>
        <p:spPr>
          <a:xfrm>
            <a:off x="452023" y="3866880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38341DAC-B2D4-4529-AA71-5FE36A3636EF}"/>
              </a:ext>
            </a:extLst>
          </p:cNvPr>
          <p:cNvSpPr txBox="1">
            <a:spLocks/>
          </p:cNvSpPr>
          <p:nvPr/>
        </p:nvSpPr>
        <p:spPr>
          <a:xfrm>
            <a:off x="452023" y="600363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665CF731-E9D1-4237-9EE3-5FE566759561}"/>
              </a:ext>
            </a:extLst>
          </p:cNvPr>
          <p:cNvSpPr txBox="1">
            <a:spLocks/>
          </p:cNvSpPr>
          <p:nvPr/>
        </p:nvSpPr>
        <p:spPr>
          <a:xfrm>
            <a:off x="452023" y="342791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B457890D-C3E9-46D3-9C56-9FB10CE51FBC}"/>
              </a:ext>
            </a:extLst>
          </p:cNvPr>
          <p:cNvSpPr txBox="1">
            <a:spLocks/>
          </p:cNvSpPr>
          <p:nvPr/>
        </p:nvSpPr>
        <p:spPr>
          <a:xfrm>
            <a:off x="452023" y="5590956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D7FD459A-6427-4F51-99EC-4C60CEB633D7}"/>
              </a:ext>
            </a:extLst>
          </p:cNvPr>
          <p:cNvSpPr txBox="1">
            <a:spLocks/>
          </p:cNvSpPr>
          <p:nvPr/>
        </p:nvSpPr>
        <p:spPr>
          <a:xfrm>
            <a:off x="452023" y="4301048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61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91.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190963" y="1313645"/>
            <a:ext cx="3997570" cy="365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What are Mike and Ted doing? Why? </a:t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their</a:t>
            </a:r>
            <a:r>
              <a:rPr lang="hr-HR" sz="2000" b="1" dirty="0"/>
              <a:t> </a:t>
            </a:r>
            <a:r>
              <a:rPr lang="hr-HR" sz="2000" b="1" dirty="0" err="1"/>
              <a:t>mother</a:t>
            </a:r>
            <a:r>
              <a:rPr lang="hr-HR" sz="2000" b="1" dirty="0"/>
              <a:t> </a:t>
            </a:r>
            <a:r>
              <a:rPr lang="hr-HR" sz="2000" b="1" dirty="0" err="1"/>
              <a:t>surprised</a:t>
            </a:r>
            <a:r>
              <a:rPr lang="hr-HR" sz="2000" b="1" dirty="0"/>
              <a:t>? Why?</a:t>
            </a:r>
            <a:br>
              <a:rPr lang="hr-HR" sz="2000" i="1" dirty="0"/>
            </a:br>
            <a:endParaRPr lang="hr-HR" sz="2000" i="1" dirty="0"/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0E9AED83-5BC7-4289-BCB1-90BB4F615C9B}"/>
              </a:ext>
            </a:extLst>
          </p:cNvPr>
          <p:cNvSpPr txBox="1">
            <a:spLocks/>
          </p:cNvSpPr>
          <p:nvPr/>
        </p:nvSpPr>
        <p:spPr>
          <a:xfrm>
            <a:off x="-1" y="1751527"/>
            <a:ext cx="4971245" cy="5106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Ponovili i naučili nazive prehrambenih proizvoda, te se upoznali sa </a:t>
            </a:r>
            <a:r>
              <a:rPr lang="hr-HR" sz="2000" i="1" dirty="0" err="1"/>
              <a:t>chef</a:t>
            </a:r>
            <a:r>
              <a:rPr lang="hr-HR" sz="2000" i="1" dirty="0"/>
              <a:t> </a:t>
            </a:r>
            <a:r>
              <a:rPr lang="hr-HR" sz="2000" i="1" dirty="0" err="1"/>
              <a:t>Le</a:t>
            </a:r>
            <a:r>
              <a:rPr lang="hr-HR" sz="2000" i="1" dirty="0"/>
              <a:t> Pierre-om. Sjećaš li se njega? Što je on radio? </a:t>
            </a:r>
          </a:p>
          <a:p>
            <a:pPr marL="0" indent="0">
              <a:buNone/>
            </a:pPr>
            <a:r>
              <a:rPr lang="hr-HR" sz="2000" i="1" dirty="0"/>
              <a:t>Pripremao je poznate američke BROWNIES.</a:t>
            </a:r>
          </a:p>
          <a:p>
            <a:pPr marL="0" indent="0">
              <a:buNone/>
            </a:pPr>
            <a:r>
              <a:rPr lang="hr-HR" sz="2000" i="1" dirty="0"/>
              <a:t>Osim toga, naučio si recept za palačinke! Jesi se možda usudio probati sam pripremiti palačinke? </a:t>
            </a:r>
          </a:p>
          <a:p>
            <a:pPr marL="0" indent="0">
              <a:buNone/>
            </a:pPr>
            <a:r>
              <a:rPr lang="hr-HR" sz="2000" i="1" dirty="0"/>
              <a:t>Bi li znao sam napraviti neki kolač prateći recept? 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1763" cy="684769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1" y="760427"/>
            <a:ext cx="7555004" cy="55631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8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" y="-3851"/>
            <a:ext cx="5135740" cy="685376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2" y="277362"/>
            <a:ext cx="7977300" cy="540888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8485495" y="277363"/>
            <a:ext cx="3690696" cy="252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Listen and answer the questions. </a:t>
            </a:r>
            <a:r>
              <a:rPr lang="hr-HR" sz="2000" i="1" dirty="0">
                <a:hlinkClick r:id="rId6"/>
              </a:rPr>
              <a:t>https://www.e-sfera.hr/dodatni-digitalni-sadrzaji/35f6e5e0-66d6-4fa9-98a7-eb1063e7794d/assets/audio/39_lesson_16_mike_and_ted_2.mp3</a:t>
            </a:r>
            <a:br>
              <a:rPr lang="hr-HR" sz="2000" i="1" dirty="0"/>
            </a:br>
            <a:endParaRPr lang="hr-HR" sz="2000" b="1" dirty="0"/>
          </a:p>
        </p:txBody>
      </p:sp>
      <p:pic>
        <p:nvPicPr>
          <p:cNvPr id="4" name="05_50_Yummy_A_cake_for_mum">
            <a:hlinkClick r:id="" action="ppaction://media"/>
            <a:extLst>
              <a:ext uri="{FF2B5EF4-FFF2-40B4-BE49-F238E27FC236}">
                <a16:creationId xmlns:a16="http://schemas.microsoft.com/office/drawing/2014/main" id="{8D3B579C-7DD5-48B8-ADD6-FA1353DA6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6470" y="2190093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D6DD2966-9B83-4B30-965D-6236B3BA1DED}"/>
              </a:ext>
            </a:extLst>
          </p:cNvPr>
          <p:cNvSpPr txBox="1">
            <a:spLocks/>
          </p:cNvSpPr>
          <p:nvPr/>
        </p:nvSpPr>
        <p:spPr>
          <a:xfrm>
            <a:off x="8485495" y="3104707"/>
            <a:ext cx="3718916" cy="481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are Mike and Ted doing? Why?</a:t>
            </a:r>
            <a:r>
              <a:rPr lang="en-US" sz="2000" i="1" dirty="0"/>
              <a:t>	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They are making brownies. 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Because it's mum's birthday.</a:t>
            </a:r>
          </a:p>
          <a:p>
            <a:pPr marL="0" indent="0">
              <a:buNone/>
            </a:pPr>
            <a:r>
              <a:rPr lang="en-US" sz="2000" b="1" dirty="0"/>
              <a:t>Is their mother surprised? Why</a:t>
            </a:r>
            <a:r>
              <a:rPr lang="hr-HR" sz="2000" b="1" dirty="0"/>
              <a:t>?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Yes, she is. They've made a mess but she loves their surprise.</a:t>
            </a:r>
          </a:p>
        </p:txBody>
      </p:sp>
    </p:spTree>
    <p:extLst>
      <p:ext uri="{BB962C8B-B14F-4D97-AF65-F5344CB8AC3E}">
        <p14:creationId xmlns:p14="http://schemas.microsoft.com/office/powerpoint/2010/main" val="4387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4436</TotalTime>
  <Words>1448</Words>
  <Application>Microsoft Office PowerPoint</Application>
  <PresentationFormat>Widescreen</PresentationFormat>
  <Paragraphs>221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Ink Free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favourite recipe</vt:lpstr>
      <vt:lpstr>Struktura</vt:lpstr>
      <vt:lpstr>Oblik</vt:lpstr>
      <vt:lpstr>Vrednovanje</vt:lpstr>
      <vt:lpstr>Vrednovanje</vt:lpstr>
    </vt:vector>
  </TitlesOfParts>
  <Company>OŠ Slavka Kolara - Kravarsko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ᵀᴴᴱ ᴼᴿᴵᴳᴵᴻᴬᴸ Wolfenstein</dc:creator>
  <cp:lastModifiedBy>Katarina Ivanjek</cp:lastModifiedBy>
  <cp:revision>326</cp:revision>
  <dcterms:created xsi:type="dcterms:W3CDTF">2017-01-15T10:30:28Z</dcterms:created>
  <dcterms:modified xsi:type="dcterms:W3CDTF">2022-07-11T07:47:36Z</dcterms:modified>
</cp:coreProperties>
</file>